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62"/>
  </p:notesMasterIdLst>
  <p:sldIdLst>
    <p:sldId id="295" r:id="rId2"/>
    <p:sldId id="366" r:id="rId3"/>
    <p:sldId id="256" r:id="rId4"/>
    <p:sldId id="319" r:id="rId5"/>
    <p:sldId id="320" r:id="rId6"/>
    <p:sldId id="258" r:id="rId7"/>
    <p:sldId id="325" r:id="rId8"/>
    <p:sldId id="340" r:id="rId9"/>
    <p:sldId id="288" r:id="rId10"/>
    <p:sldId id="355" r:id="rId11"/>
    <p:sldId id="356" r:id="rId12"/>
    <p:sldId id="357" r:id="rId13"/>
    <p:sldId id="359" r:id="rId14"/>
    <p:sldId id="360" r:id="rId15"/>
    <p:sldId id="361" r:id="rId16"/>
    <p:sldId id="362" r:id="rId17"/>
    <p:sldId id="363" r:id="rId18"/>
    <p:sldId id="364" r:id="rId19"/>
    <p:sldId id="261" r:id="rId20"/>
    <p:sldId id="351" r:id="rId21"/>
    <p:sldId id="348" r:id="rId22"/>
    <p:sldId id="283" r:id="rId23"/>
    <p:sldId id="285" r:id="rId24"/>
    <p:sldId id="343" r:id="rId25"/>
    <p:sldId id="342" r:id="rId26"/>
    <p:sldId id="344" r:id="rId27"/>
    <p:sldId id="284" r:id="rId28"/>
    <p:sldId id="345" r:id="rId29"/>
    <p:sldId id="262" r:id="rId30"/>
    <p:sldId id="346" r:id="rId31"/>
    <p:sldId id="354" r:id="rId32"/>
    <p:sldId id="324" r:id="rId33"/>
    <p:sldId id="332" r:id="rId34"/>
    <p:sldId id="336" r:id="rId35"/>
    <p:sldId id="337" r:id="rId36"/>
    <p:sldId id="338" r:id="rId37"/>
    <p:sldId id="312" r:id="rId38"/>
    <p:sldId id="292" r:id="rId39"/>
    <p:sldId id="347" r:id="rId40"/>
    <p:sldId id="264" r:id="rId41"/>
    <p:sldId id="293" r:id="rId42"/>
    <p:sldId id="266" r:id="rId43"/>
    <p:sldId id="334" r:id="rId44"/>
    <p:sldId id="323" r:id="rId45"/>
    <p:sldId id="327" r:id="rId46"/>
    <p:sldId id="328" r:id="rId47"/>
    <p:sldId id="349" r:id="rId48"/>
    <p:sldId id="365" r:id="rId49"/>
    <p:sldId id="335" r:id="rId50"/>
    <p:sldId id="272" r:id="rId51"/>
    <p:sldId id="310" r:id="rId52"/>
    <p:sldId id="326" r:id="rId53"/>
    <p:sldId id="273" r:id="rId54"/>
    <p:sldId id="318" r:id="rId55"/>
    <p:sldId id="311" r:id="rId56"/>
    <p:sldId id="275" r:id="rId57"/>
    <p:sldId id="304" r:id="rId58"/>
    <p:sldId id="305" r:id="rId59"/>
    <p:sldId id="276" r:id="rId60"/>
    <p:sldId id="278"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48" algn="l" rtl="0" fontAlgn="base">
      <a:spcBef>
        <a:spcPct val="0"/>
      </a:spcBef>
      <a:spcAft>
        <a:spcPct val="0"/>
      </a:spcAft>
      <a:defRPr kern="1200">
        <a:solidFill>
          <a:schemeClr val="tx1"/>
        </a:solidFill>
        <a:latin typeface="Arial" charset="0"/>
        <a:ea typeface="+mn-ea"/>
        <a:cs typeface="+mn-cs"/>
      </a:defRPr>
    </a:lvl2pPr>
    <a:lvl3pPr marL="914295" algn="l" rtl="0" fontAlgn="base">
      <a:spcBef>
        <a:spcPct val="0"/>
      </a:spcBef>
      <a:spcAft>
        <a:spcPct val="0"/>
      </a:spcAft>
      <a:defRPr kern="1200">
        <a:solidFill>
          <a:schemeClr val="tx1"/>
        </a:solidFill>
        <a:latin typeface="Arial" charset="0"/>
        <a:ea typeface="+mn-ea"/>
        <a:cs typeface="+mn-cs"/>
      </a:defRPr>
    </a:lvl3pPr>
    <a:lvl4pPr marL="1371440" algn="l" rtl="0" fontAlgn="base">
      <a:spcBef>
        <a:spcPct val="0"/>
      </a:spcBef>
      <a:spcAft>
        <a:spcPct val="0"/>
      </a:spcAft>
      <a:defRPr kern="1200">
        <a:solidFill>
          <a:schemeClr val="tx1"/>
        </a:solidFill>
        <a:latin typeface="Arial" charset="0"/>
        <a:ea typeface="+mn-ea"/>
        <a:cs typeface="+mn-cs"/>
      </a:defRPr>
    </a:lvl4pPr>
    <a:lvl5pPr marL="1828588" algn="l" rtl="0" fontAlgn="base">
      <a:spcBef>
        <a:spcPct val="0"/>
      </a:spcBef>
      <a:spcAft>
        <a:spcPct val="0"/>
      </a:spcAft>
      <a:defRPr kern="1200">
        <a:solidFill>
          <a:schemeClr val="tx1"/>
        </a:solidFill>
        <a:latin typeface="Arial" charset="0"/>
        <a:ea typeface="+mn-ea"/>
        <a:cs typeface="+mn-cs"/>
      </a:defRPr>
    </a:lvl5pPr>
    <a:lvl6pPr marL="2285736" algn="l" defTabSz="914295" rtl="0" eaLnBrk="1" latinLnBrk="0" hangingPunct="1">
      <a:defRPr kern="1200">
        <a:solidFill>
          <a:schemeClr val="tx1"/>
        </a:solidFill>
        <a:latin typeface="Arial" charset="0"/>
        <a:ea typeface="+mn-ea"/>
        <a:cs typeface="+mn-cs"/>
      </a:defRPr>
    </a:lvl6pPr>
    <a:lvl7pPr marL="2742883" algn="l" defTabSz="914295" rtl="0" eaLnBrk="1" latinLnBrk="0" hangingPunct="1">
      <a:defRPr kern="1200">
        <a:solidFill>
          <a:schemeClr val="tx1"/>
        </a:solidFill>
        <a:latin typeface="Arial" charset="0"/>
        <a:ea typeface="+mn-ea"/>
        <a:cs typeface="+mn-cs"/>
      </a:defRPr>
    </a:lvl7pPr>
    <a:lvl8pPr marL="3200030" algn="l" defTabSz="914295" rtl="0" eaLnBrk="1" latinLnBrk="0" hangingPunct="1">
      <a:defRPr kern="1200">
        <a:solidFill>
          <a:schemeClr val="tx1"/>
        </a:solidFill>
        <a:latin typeface="Arial" charset="0"/>
        <a:ea typeface="+mn-ea"/>
        <a:cs typeface="+mn-cs"/>
      </a:defRPr>
    </a:lvl8pPr>
    <a:lvl9pPr marL="3657177" algn="l" defTabSz="914295"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93" autoAdjust="0"/>
  </p:normalViewPr>
  <p:slideViewPr>
    <p:cSldViewPr snapToGrid="0" snapToObjects="1">
      <p:cViewPr varScale="1">
        <p:scale>
          <a:sx n="97" d="100"/>
          <a:sy n="97" d="100"/>
        </p:scale>
        <p:origin x="-30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DA6B02F-EDCE-442B-9DD1-3F29BDDAD7A4}" type="datetimeFigureOut">
              <a:rPr lang="en-US"/>
              <a:pPr>
                <a:defRPr/>
              </a:pPr>
              <a:t>9/11/2012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D945145-0C39-45C0-AFE7-B1AB04CE0372}" type="slidenum">
              <a:rPr lang="en-US"/>
              <a:pPr>
                <a:defRPr/>
              </a:pPr>
              <a:t>‹#›</a:t>
            </a:fld>
            <a:endParaRPr lang="en-US"/>
          </a:p>
        </p:txBody>
      </p:sp>
    </p:spTree>
    <p:extLst>
      <p:ext uri="{BB962C8B-B14F-4D97-AF65-F5344CB8AC3E}">
        <p14:creationId xmlns:p14="http://schemas.microsoft.com/office/powerpoint/2010/main" val="2828178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48" algn="l" rtl="0" eaLnBrk="0" fontAlgn="base" hangingPunct="0">
      <a:spcBef>
        <a:spcPct val="30000"/>
      </a:spcBef>
      <a:spcAft>
        <a:spcPct val="0"/>
      </a:spcAft>
      <a:defRPr sz="1200" kern="1200">
        <a:solidFill>
          <a:schemeClr val="tx1"/>
        </a:solidFill>
        <a:latin typeface="+mn-lt"/>
        <a:ea typeface="+mn-ea"/>
        <a:cs typeface="+mn-cs"/>
      </a:defRPr>
    </a:lvl2pPr>
    <a:lvl3pPr marL="914295" algn="l" rtl="0" eaLnBrk="0" fontAlgn="base" hangingPunct="0">
      <a:spcBef>
        <a:spcPct val="30000"/>
      </a:spcBef>
      <a:spcAft>
        <a:spcPct val="0"/>
      </a:spcAft>
      <a:defRPr sz="1200" kern="1200">
        <a:solidFill>
          <a:schemeClr val="tx1"/>
        </a:solidFill>
        <a:latin typeface="+mn-lt"/>
        <a:ea typeface="+mn-ea"/>
        <a:cs typeface="+mn-cs"/>
      </a:defRPr>
    </a:lvl3pPr>
    <a:lvl4pPr marL="1371440" algn="l" rtl="0" eaLnBrk="0" fontAlgn="base" hangingPunct="0">
      <a:spcBef>
        <a:spcPct val="30000"/>
      </a:spcBef>
      <a:spcAft>
        <a:spcPct val="0"/>
      </a:spcAft>
      <a:defRPr sz="1200" kern="1200">
        <a:solidFill>
          <a:schemeClr val="tx1"/>
        </a:solidFill>
        <a:latin typeface="+mn-lt"/>
        <a:ea typeface="+mn-ea"/>
        <a:cs typeface="+mn-cs"/>
      </a:defRPr>
    </a:lvl4pPr>
    <a:lvl5pPr marL="1828588" algn="l" rtl="0" eaLnBrk="0" fontAlgn="base" hangingPunct="0">
      <a:spcBef>
        <a:spcPct val="30000"/>
      </a:spcBef>
      <a:spcAft>
        <a:spcPct val="0"/>
      </a:spcAft>
      <a:defRPr sz="1200" kern="1200">
        <a:solidFill>
          <a:schemeClr val="tx1"/>
        </a:solidFill>
        <a:latin typeface="+mn-lt"/>
        <a:ea typeface="+mn-ea"/>
        <a:cs typeface="+mn-cs"/>
      </a:defRPr>
    </a:lvl5pPr>
    <a:lvl6pPr marL="2285736" algn="l" defTabSz="914295" rtl="0" eaLnBrk="1" latinLnBrk="0" hangingPunct="1">
      <a:defRPr sz="1200" kern="1200">
        <a:solidFill>
          <a:schemeClr val="tx1"/>
        </a:solidFill>
        <a:latin typeface="+mn-lt"/>
        <a:ea typeface="+mn-ea"/>
        <a:cs typeface="+mn-cs"/>
      </a:defRPr>
    </a:lvl6pPr>
    <a:lvl7pPr marL="2742883" algn="l" defTabSz="914295" rtl="0" eaLnBrk="1" latinLnBrk="0" hangingPunct="1">
      <a:defRPr sz="1200" kern="1200">
        <a:solidFill>
          <a:schemeClr val="tx1"/>
        </a:solidFill>
        <a:latin typeface="+mn-lt"/>
        <a:ea typeface="+mn-ea"/>
        <a:cs typeface="+mn-cs"/>
      </a:defRPr>
    </a:lvl7pPr>
    <a:lvl8pPr marL="3200030" algn="l" defTabSz="914295" rtl="0" eaLnBrk="1" latinLnBrk="0" hangingPunct="1">
      <a:defRPr sz="1200" kern="1200">
        <a:solidFill>
          <a:schemeClr val="tx1"/>
        </a:solidFill>
        <a:latin typeface="+mn-lt"/>
        <a:ea typeface="+mn-ea"/>
        <a:cs typeface="+mn-cs"/>
      </a:defRPr>
    </a:lvl8pPr>
    <a:lvl9pPr marL="3657177" algn="l" defTabSz="9142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6</a:t>
            </a:fld>
            <a:endParaRPr lang="en-US"/>
          </a:p>
        </p:txBody>
      </p:sp>
    </p:spTree>
    <p:extLst>
      <p:ext uri="{BB962C8B-B14F-4D97-AF65-F5344CB8AC3E}">
        <p14:creationId xmlns:p14="http://schemas.microsoft.com/office/powerpoint/2010/main" val="388900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17</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18</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Monomers</a:t>
            </a:r>
            <a:endParaRPr lang="en-US" dirty="0" smtClean="0"/>
          </a:p>
          <a:p>
            <a:r>
              <a:rPr lang="en-US" dirty="0" smtClean="0"/>
              <a:t>Amino acids (alanine)</a:t>
            </a:r>
          </a:p>
          <a:p>
            <a:r>
              <a:rPr lang="en-US" dirty="0" smtClean="0"/>
              <a:t>Simple carbohydrates, sketch cyclic structure of sugar,</a:t>
            </a:r>
          </a:p>
          <a:p>
            <a:r>
              <a:rPr lang="en-US" baseline="0" dirty="0" smtClean="0"/>
              <a:t>nucleotides, sketch ATP</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carboxylic acid, anion, 16 carbons.</a:t>
            </a:r>
          </a:p>
          <a:p>
            <a:r>
              <a:rPr lang="en-US" dirty="0" smtClean="0"/>
              <a:t>The red</a:t>
            </a:r>
            <a:r>
              <a:rPr lang="en-US" baseline="0" dirty="0" smtClean="0"/>
              <a:t> emphasizes the polar end.</a:t>
            </a:r>
            <a:endParaRPr lang="en-US" dirty="0" smtClean="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21</a:t>
            </a:fld>
            <a:endParaRPr lang="en-US"/>
          </a:p>
        </p:txBody>
      </p:sp>
    </p:spTree>
    <p:extLst>
      <p:ext uri="{BB962C8B-B14F-4D97-AF65-F5344CB8AC3E}">
        <p14:creationId xmlns:p14="http://schemas.microsoft.com/office/powerpoint/2010/main" val="169507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kD</a:t>
            </a:r>
            <a:r>
              <a:rPr lang="en-US" dirty="0" smtClean="0"/>
              <a:t>,</a:t>
            </a:r>
            <a:r>
              <a:rPr lang="en-US" baseline="0" dirty="0" smtClean="0"/>
              <a:t> &amp; amu.</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kD</a:t>
            </a:r>
            <a:r>
              <a:rPr lang="en-US" dirty="0" smtClean="0"/>
              <a:t>,</a:t>
            </a:r>
            <a:r>
              <a:rPr lang="en-US" baseline="0" dirty="0" smtClean="0"/>
              <a:t> &amp; amu.</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kD</a:t>
            </a:r>
            <a:r>
              <a:rPr lang="en-US" dirty="0" smtClean="0"/>
              <a:t>,</a:t>
            </a:r>
            <a:r>
              <a:rPr lang="en-US" baseline="0" dirty="0" smtClean="0"/>
              <a:t> &amp; amu.</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Endothelins</a:t>
            </a:r>
            <a:r>
              <a:rPr lang="en-US" baseline="0" dirty="0" smtClean="0"/>
              <a:t> are </a:t>
            </a:r>
            <a:r>
              <a:rPr lang="en-US" dirty="0" smtClean="0"/>
              <a:t>proteins that constrict blood vessels and raise blood pressure.</a:t>
            </a:r>
          </a:p>
          <a:p>
            <a:pPr eaLnBrk="1" hangingPunct="1">
              <a:spcBef>
                <a:spcPct val="0"/>
              </a:spcBef>
            </a:pPr>
            <a:r>
              <a:rPr lang="en-US" dirty="0" smtClean="0"/>
              <a:t>21 amino acids</a:t>
            </a:r>
          </a:p>
          <a:p>
            <a:pPr eaLnBrk="1" hangingPunct="1">
              <a:spcBef>
                <a:spcPct val="0"/>
              </a:spcBef>
            </a:pPr>
            <a:r>
              <a:rPr lang="en-US" dirty="0" err="1" smtClean="0"/>
              <a:t>Jmol</a:t>
            </a:r>
            <a:r>
              <a:rPr lang="en-US" dirty="0" smtClean="0"/>
              <a:t> version, 1EDN.pdb,</a:t>
            </a:r>
            <a:r>
              <a:rPr lang="en-US" baseline="0" dirty="0" smtClean="0"/>
              <a:t> is available</a:t>
            </a:r>
          </a:p>
          <a:p>
            <a:pPr eaLnBrk="1" hangingPunct="1">
              <a:spcBef>
                <a:spcPct val="0"/>
              </a:spcBef>
            </a:pPr>
            <a:r>
              <a:rPr lang="en-US" baseline="0" dirty="0" smtClean="0"/>
              <a:t>What’s with the color?</a:t>
            </a:r>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915A47-815A-44D5-B144-09C62CAB8011}" type="slidenum">
              <a:rPr lang="en-US" smtClean="0"/>
              <a:pPr/>
              <a:t>27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8491382-3FDD-4329-BCDE-B0A91F2906BD}" type="slidenum">
              <a:rPr lang="en-US" smtClean="0"/>
              <a:pPr/>
              <a:t>8</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r>
              <a:rPr lang="en-US" dirty="0" smtClean="0"/>
              <a:t>Source:  The CRC, which cites</a:t>
            </a:r>
            <a:r>
              <a:rPr lang="en-US" baseline="0" dirty="0" smtClean="0"/>
              <a:t> two references:</a:t>
            </a:r>
          </a:p>
          <a:p>
            <a:pPr marL="228600" indent="-228600" eaLnBrk="1" hangingPunct="1">
              <a:buAutoNum type="arabicPeriod"/>
            </a:pPr>
            <a:r>
              <a:rPr lang="en-US" baseline="0" dirty="0" err="1" smtClean="0"/>
              <a:t>Padikal</a:t>
            </a:r>
            <a:r>
              <a:rPr lang="en-US" baseline="0" dirty="0" smtClean="0"/>
              <a:t>, T. N.; </a:t>
            </a:r>
            <a:r>
              <a:rPr lang="en-US" baseline="0" dirty="0" err="1" smtClean="0"/>
              <a:t>Fivozinsky</a:t>
            </a:r>
            <a:r>
              <a:rPr lang="en-US" baseline="0" dirty="0" smtClean="0"/>
              <a:t>, S. P.  </a:t>
            </a:r>
            <a:r>
              <a:rPr lang="en-US" i="1" baseline="0" dirty="0" smtClean="0"/>
              <a:t>Medical Physics Data Book, National Bureau of standards Handbook 138</a:t>
            </a:r>
            <a:r>
              <a:rPr lang="en-US" i="0" baseline="0" dirty="0" smtClean="0"/>
              <a:t>, U. S. Government Printing Office, Washington, DC, 1981.</a:t>
            </a:r>
          </a:p>
          <a:p>
            <a:pPr marL="228600" indent="-228600" eaLnBrk="1" hangingPunct="1">
              <a:buAutoNum type="arabicPeriod"/>
            </a:pPr>
            <a:r>
              <a:rPr lang="en-US" i="0" baseline="0" dirty="0" err="1" smtClean="0"/>
              <a:t>Snyde</a:t>
            </a:r>
            <a:r>
              <a:rPr lang="en-US" i="0" baseline="0" dirty="0" smtClean="0"/>
              <a:t>, W. S., </a:t>
            </a:r>
            <a:r>
              <a:rPr lang="en-US" i="1" baseline="0" dirty="0" smtClean="0"/>
              <a:t>et al</a:t>
            </a:r>
            <a:r>
              <a:rPr lang="en-US" i="0" baseline="0" dirty="0" smtClean="0"/>
              <a:t>.  </a:t>
            </a:r>
            <a:r>
              <a:rPr lang="en-US" i="1" baseline="0" dirty="0" smtClean="0"/>
              <a:t>Reference Man:  Anatomical, Physiological, and Metabolic Characteristics, </a:t>
            </a:r>
            <a:r>
              <a:rPr lang="en-US" i="1" baseline="0" dirty="0" err="1" smtClean="0"/>
              <a:t>Pergamon</a:t>
            </a:r>
            <a:r>
              <a:rPr lang="en-US" i="1" baseline="0" dirty="0" smtClean="0"/>
              <a:t>, New York, 1975.</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kD</a:t>
            </a:r>
            <a:r>
              <a:rPr lang="en-US" dirty="0" smtClean="0"/>
              <a:t>,</a:t>
            </a:r>
            <a:r>
              <a:rPr lang="en-US" baseline="0" dirty="0" smtClean="0"/>
              <a:t> &amp; amu.</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a </a:t>
            </a:r>
            <a:r>
              <a:rPr lang="en-US" smtClean="0"/>
              <a:t>strand of DNA.</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29</a:t>
            </a:fld>
            <a:endParaRPr lang="en-US"/>
          </a:p>
        </p:txBody>
      </p:sp>
    </p:spTree>
    <p:extLst>
      <p:ext uri="{BB962C8B-B14F-4D97-AF65-F5344CB8AC3E}">
        <p14:creationId xmlns:p14="http://schemas.microsoft.com/office/powerpoint/2010/main" val="1430351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kD</a:t>
            </a:r>
            <a:r>
              <a:rPr lang="en-US" dirty="0" smtClean="0"/>
              <a:t>,</a:t>
            </a:r>
            <a:r>
              <a:rPr lang="en-US" baseline="0" dirty="0" smtClean="0"/>
              <a:t> &amp; amu.</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red is oxygen.</a:t>
            </a: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879A7F-968B-490A-A7DD-A08A7878334F}" type="slidenum">
              <a:rPr lang="en-US" smtClean="0"/>
              <a:pPr/>
              <a:t>31</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EABDDC-1FE0-4979-AD2F-9177DEF343EC}" type="slidenum">
              <a:rPr lang="en-US" smtClean="0"/>
              <a:pPr/>
              <a:t>33</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 the charge on C for each bond</a:t>
            </a:r>
          </a:p>
          <a:p>
            <a:r>
              <a:rPr lang="en-US" dirty="0" smtClean="0"/>
              <a:t>Electronegativity:  H  &lt; C &lt; O</a:t>
            </a:r>
          </a:p>
          <a:p>
            <a:r>
              <a:rPr lang="en-US" dirty="0" smtClean="0"/>
              <a:t>Just look at the bonds</a:t>
            </a:r>
            <a:r>
              <a:rPr lang="en-US" baseline="0" dirty="0" smtClean="0"/>
              <a:t> (since C is uncharged)</a:t>
            </a:r>
          </a:p>
          <a:p>
            <a:r>
              <a:rPr lang="en-US" baseline="0" dirty="0" smtClean="0"/>
              <a:t>Or:  O is 2-, H is +, and sum of charges = charge on species.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35</a:t>
            </a:fld>
            <a:endParaRPr lang="en-US"/>
          </a:p>
        </p:txBody>
      </p:sp>
    </p:spTree>
    <p:extLst>
      <p:ext uri="{BB962C8B-B14F-4D97-AF65-F5344CB8AC3E}">
        <p14:creationId xmlns:p14="http://schemas.microsoft.com/office/powerpoint/2010/main" val="880766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 the charge on C for each bond</a:t>
            </a:r>
          </a:p>
          <a:p>
            <a:r>
              <a:rPr lang="en-US" dirty="0" smtClean="0"/>
              <a:t>Electronegativity:  H  &lt; C &lt; O</a:t>
            </a:r>
          </a:p>
          <a:p>
            <a:r>
              <a:rPr lang="en-US" dirty="0" smtClean="0"/>
              <a:t>Just look at the bonds</a:t>
            </a:r>
            <a:r>
              <a:rPr lang="en-US" baseline="0" dirty="0" smtClean="0"/>
              <a:t> (since C is uncharged)</a:t>
            </a:r>
          </a:p>
          <a:p>
            <a:r>
              <a:rPr lang="en-US" baseline="0" dirty="0" smtClean="0"/>
              <a:t>Or:  O is 2-, H is +, and sum of charges = charge on species.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36</a:t>
            </a:fld>
            <a:endParaRPr lang="en-US"/>
          </a:p>
        </p:txBody>
      </p:sp>
    </p:spTree>
    <p:extLst>
      <p:ext uri="{BB962C8B-B14F-4D97-AF65-F5344CB8AC3E}">
        <p14:creationId xmlns:p14="http://schemas.microsoft.com/office/powerpoint/2010/main" val="880766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Oil </a:t>
            </a:r>
            <a:r>
              <a:rPr lang="en-US" dirty="0" smtClean="0"/>
              <a:t>Rig</a:t>
            </a:r>
          </a:p>
          <a:p>
            <a:r>
              <a:rPr lang="en-US" dirty="0" smtClean="0"/>
              <a:t>(This figure uses the font</a:t>
            </a:r>
            <a:r>
              <a:rPr lang="en-US" baseline="0" dirty="0" smtClean="0"/>
              <a:t> </a:t>
            </a:r>
            <a:r>
              <a:rPr lang="en-US" dirty="0" smtClean="0"/>
              <a:t>Liberation Sans.)</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37</a:t>
            </a:fld>
            <a:endParaRPr lang="en-US"/>
          </a:p>
        </p:txBody>
      </p:sp>
    </p:spTree>
    <p:extLst>
      <p:ext uri="{BB962C8B-B14F-4D97-AF65-F5344CB8AC3E}">
        <p14:creationId xmlns:p14="http://schemas.microsoft.com/office/powerpoint/2010/main" val="1992001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volume, number of particles</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38</a:t>
            </a:fld>
            <a:endParaRPr lang="en-US"/>
          </a:p>
        </p:txBody>
      </p:sp>
    </p:spTree>
    <p:extLst>
      <p:ext uri="{BB962C8B-B14F-4D97-AF65-F5344CB8AC3E}">
        <p14:creationId xmlns:p14="http://schemas.microsoft.com/office/powerpoint/2010/main" val="258232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 </a:t>
            </a:r>
            <a:r>
              <a:rPr lang="en-US" smtClean="0"/>
              <a:t>of lecture]</a:t>
            </a:r>
            <a:endParaRPr lang="en-US"/>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class of compounds does</a:t>
            </a:r>
            <a:r>
              <a:rPr lang="en-US" baseline="0" dirty="0" smtClean="0"/>
              <a:t> this belong to?</a:t>
            </a:r>
          </a:p>
          <a:p>
            <a:r>
              <a:rPr lang="en-US" baseline="0" dirty="0" smtClean="0"/>
              <a:t>What’s the name of this </a:t>
            </a:r>
            <a:r>
              <a:rPr lang="en-US" baseline="0" smtClean="0"/>
              <a:t>specific compound?</a:t>
            </a:r>
            <a:endParaRPr lang="en-US" smtClean="0"/>
          </a:p>
          <a:p>
            <a:r>
              <a:rPr lang="en-US" dirty="0" smtClean="0"/>
              <a:t>Why is the C-H bond shorter?</a:t>
            </a:r>
          </a:p>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10</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Symbol" pitchFamily="18" charset="2"/>
              </a:rPr>
              <a:t>Δ</a:t>
            </a:r>
            <a:r>
              <a:rPr lang="en-US" i="1" dirty="0" smtClean="0"/>
              <a:t>G°</a:t>
            </a:r>
            <a:r>
              <a:rPr lang="en-US" baseline="0" dirty="0" smtClean="0"/>
              <a:t> </a:t>
            </a:r>
            <a:r>
              <a:rPr lang="en-US" baseline="0" dirty="0" smtClean="0"/>
              <a:t>= 15 kJ/mol – 0.075 kJ/(mol K) × 298 K</a:t>
            </a:r>
            <a:endParaRPr lang="en-US" dirty="0" smtClean="0">
              <a:latin typeface="Symbol" pitchFamily="18" charset="2"/>
            </a:endParaRP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 are kinds of cells</a:t>
            </a:r>
          </a:p>
          <a:p>
            <a:r>
              <a:rPr lang="en-US" dirty="0" smtClean="0"/>
              <a:t>Cells:  natural selection would favor, since keeps chemicals together</a:t>
            </a:r>
          </a:p>
          <a:p>
            <a:r>
              <a:rPr lang="en-US" dirty="0" smtClean="0"/>
              <a:t>     The first cells may have “fixed” CO</a:t>
            </a:r>
            <a:r>
              <a:rPr lang="en-US" baseline="-25000" dirty="0" smtClean="0"/>
              <a:t>2</a:t>
            </a:r>
            <a:r>
              <a:rPr lang="en-US" dirty="0" smtClean="0"/>
              <a:t>—reduced it to organic compounds—using H</a:t>
            </a:r>
            <a:r>
              <a:rPr lang="en-US" baseline="-25000" dirty="0" smtClean="0"/>
              <a:t>2</a:t>
            </a:r>
            <a:r>
              <a:rPr lang="en-US" dirty="0" smtClean="0"/>
              <a:t>S and Fe</a:t>
            </a:r>
            <a:r>
              <a:rPr lang="en-US" baseline="30000" dirty="0" smtClean="0"/>
              <a:t>2+</a:t>
            </a:r>
            <a:r>
              <a:rPr lang="en-US" dirty="0" smtClean="0"/>
              <a:t>.  </a:t>
            </a:r>
          </a:p>
          <a:p>
            <a:r>
              <a:rPr lang="en-US" dirty="0" smtClean="0"/>
              <a:t>          Vestiges of these processes can be seen in current organisms in reactions involving S and Fe.</a:t>
            </a:r>
          </a:p>
          <a:p>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EABDDC-1FE0-4979-AD2F-9177DEF343EC}" type="slidenum">
              <a:rPr lang="en-US" smtClean="0"/>
              <a:pPr/>
              <a:t>45</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CDC: Public Health Image Library ID# 9995, &amp; 10068</a:t>
            </a:r>
          </a:p>
          <a:p>
            <a:r>
              <a:rPr lang="en-US" dirty="0" smtClean="0"/>
              <a:t>Colorized SEM.</a:t>
            </a:r>
          </a:p>
          <a:p>
            <a:r>
              <a:rPr lang="en-US" dirty="0" smtClean="0"/>
              <a:t>Prokaryotes:  small unicellular organisms that lack a discrete nucleus and internal membranes</a:t>
            </a:r>
          </a:p>
          <a:p>
            <a:r>
              <a:rPr lang="en-US" dirty="0" smtClean="0"/>
              <a:t>     Bacteria, such as </a:t>
            </a:r>
            <a:r>
              <a:rPr lang="en-US" i="1" dirty="0" smtClean="0"/>
              <a:t>E. coli</a:t>
            </a:r>
            <a:r>
              <a:rPr lang="en-US" dirty="0" smtClean="0"/>
              <a:t>, and archaea (extreme environments) </a:t>
            </a:r>
          </a:p>
          <a:p>
            <a:r>
              <a:rPr lang="en-US" dirty="0" smtClean="0"/>
              <a:t>Note the size,</a:t>
            </a:r>
            <a:r>
              <a:rPr lang="en-US" baseline="0" dirty="0" smtClean="0"/>
              <a:t> about 2 µm.</a:t>
            </a:r>
            <a:endParaRPr lang="en-US" dirty="0"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E30B5B-5B68-4A36-8F3F-E0D84E1437C0}" type="slidenum">
              <a:rPr lang="en-US" smtClean="0"/>
              <a:pPr/>
              <a:t>46</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TEM</a:t>
            </a:r>
            <a:r>
              <a:rPr lang="en-US" baseline="0" dirty="0" smtClean="0"/>
              <a:t> of </a:t>
            </a:r>
            <a:r>
              <a:rPr lang="en-US" baseline="0" dirty="0" err="1" smtClean="0"/>
              <a:t>Salpingoeca</a:t>
            </a:r>
            <a:r>
              <a:rPr lang="en-US" baseline="0" dirty="0" smtClean="0"/>
              <a:t> sp., and (multiple cells) Electron microscopy.jpg (no details).  Also, in color, </a:t>
            </a:r>
            <a:r>
              <a:rPr lang="en-US" dirty="0" smtClean="0"/>
              <a:t>Nassula.jpg.</a:t>
            </a:r>
          </a:p>
          <a:p>
            <a:endParaRPr lang="en-US" dirty="0" smtClean="0"/>
          </a:p>
          <a:p>
            <a:r>
              <a:rPr lang="en-US" dirty="0" smtClean="0"/>
              <a:t>Eukaryotes:  usually larger cells with a nucleus and membrane-bound cellular compartments.  May be multicellular.</a:t>
            </a:r>
          </a:p>
          <a:p>
            <a:r>
              <a:rPr lang="en-US" dirty="0" smtClean="0"/>
              <a:t>Which came first, and how tell?</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355BF4-C491-447A-A749-F71CCFA92BA6}" type="slidenum">
              <a:rPr lang="en-US" smtClean="0"/>
              <a:pPr/>
              <a:t>47</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(“Metabolism first”)</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need to know the term, “</a:t>
            </a:r>
            <a:r>
              <a:rPr lang="en-US" dirty="0" err="1" smtClean="0"/>
              <a:t>endosymbiotic</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49</a:t>
            </a:fld>
            <a:endParaRPr lang="en-US"/>
          </a:p>
        </p:txBody>
      </p:sp>
    </p:spTree>
    <p:extLst>
      <p:ext uri="{BB962C8B-B14F-4D97-AF65-F5344CB8AC3E}">
        <p14:creationId xmlns:p14="http://schemas.microsoft.com/office/powerpoint/2010/main" val="16330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(“Metabolism first”)</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50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Note the single trunk of </a:t>
            </a:r>
            <a:r>
              <a:rPr lang="en-US" smtClean="0"/>
              <a:t>the tree…</a:t>
            </a:r>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56C64-6BB8-4E70-A3BB-F26F8E5F2EB0}" type="slidenum">
              <a:rPr lang="en-US" smtClean="0"/>
              <a:pPr/>
              <a:t>51</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is from their textbook.  It makes no sense, and should be lines.  It is included just for comparison to the correct way, on the previous slide.)</a:t>
            </a:r>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56C64-6BB8-4E70-A3BB-F26F8E5F2EB0}" type="slidenum">
              <a:rPr lang="en-US" smtClean="0"/>
              <a:pPr/>
              <a:t>52</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(“Metabolism first”)</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11</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Black smokers, up to 350°C.  </a:t>
            </a:r>
          </a:p>
          <a:p>
            <a:pPr eaLnBrk="1" hangingPunct="1"/>
            <a:r>
              <a:rPr lang="en-US" dirty="0" smtClean="0"/>
              <a:t>H</a:t>
            </a:r>
            <a:r>
              <a:rPr lang="en-US" baseline="-25000" dirty="0" smtClean="0"/>
              <a:t>2</a:t>
            </a:r>
            <a:r>
              <a:rPr lang="en-US" dirty="0" smtClean="0"/>
              <a:t>S, metal sulfides.</a:t>
            </a:r>
          </a:p>
          <a:p>
            <a:pPr eaLnBrk="1" hangingPunct="1"/>
            <a:r>
              <a:rPr lang="en-US" dirty="0" smtClean="0"/>
              <a:t>Form a C-C bond </a:t>
            </a: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B3D2BF-4D58-4ED5-8111-2439ABFACD93}" type="slidenum">
              <a:rPr lang="en-US" smtClean="0"/>
              <a:pPr/>
              <a:t>56</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 hydrothermal vent</a:t>
            </a:r>
            <a:endParaRPr lang="en-US" dirty="0" smtClean="0"/>
          </a:p>
          <a:p>
            <a:pPr eaLnBrk="1" hangingPunct="1"/>
            <a:r>
              <a:rPr lang="en-US" dirty="0" smtClean="0"/>
              <a:t>Black smokers, up to 350°C.  </a:t>
            </a:r>
          </a:p>
          <a:p>
            <a:pPr eaLnBrk="1" hangingPunct="1"/>
            <a:r>
              <a:rPr lang="en-US" dirty="0" smtClean="0"/>
              <a:t>H2S, metal sulfides.</a:t>
            </a:r>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57</a:t>
            </a:fld>
            <a:endParaRPr lang="en-US"/>
          </a:p>
        </p:txBody>
      </p:sp>
    </p:spTree>
    <p:extLst>
      <p:ext uri="{BB962C8B-B14F-4D97-AF65-F5344CB8AC3E}">
        <p14:creationId xmlns:p14="http://schemas.microsoft.com/office/powerpoint/2010/main" val="2011143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58</a:t>
            </a:fld>
            <a:endParaRPr lang="en-US"/>
          </a:p>
        </p:txBody>
      </p:sp>
    </p:spTree>
    <p:extLst>
      <p:ext uri="{BB962C8B-B14F-4D97-AF65-F5344CB8AC3E}">
        <p14:creationId xmlns:p14="http://schemas.microsoft.com/office/powerpoint/2010/main" val="2011143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Replication (seems to) require</a:t>
            </a:r>
            <a:r>
              <a:rPr lang="en-US" baseline="0" dirty="0" smtClean="0"/>
              <a:t> polymerization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Clay catalyzes</a:t>
            </a:r>
            <a:r>
              <a:rPr lang="en-US" baseline="0" dirty="0" smtClean="0"/>
              <a:t> polymerization of nucleotides into RNA.</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Clay is sedimentary material that is smaller than 0.002 mm (the particles are not visible to the naked eye).</a:t>
            </a:r>
            <a:endParaRPr lang="en-US" dirty="0" smtClean="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59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Unicellular </a:t>
            </a:r>
            <a:r>
              <a:rPr lang="en-US" dirty="0" smtClean="0"/>
              <a:t>bacteria from a microbial mat in Guerrero Negro, Baja California, Mexico.</a:t>
            </a:r>
          </a:p>
          <a:p>
            <a:r>
              <a:rPr lang="en-US" dirty="0" smtClean="0"/>
              <a:t>The cells are in a</a:t>
            </a:r>
            <a:r>
              <a:rPr lang="en-US" baseline="0" dirty="0" smtClean="0"/>
              <a:t> common “sheath”</a:t>
            </a:r>
            <a:endParaRPr lang="en-US" dirty="0" smtClean="0"/>
          </a:p>
          <a:p>
            <a:endParaRPr lang="en-US" dirty="0" smtClean="0"/>
          </a:p>
          <a:p>
            <a:r>
              <a:rPr lang="en-US" dirty="0" smtClean="0"/>
              <a:t>Photosynthetic organisms developed later.</a:t>
            </a:r>
          </a:p>
          <a:p>
            <a:r>
              <a:rPr lang="en-US" dirty="0" smtClean="0"/>
              <a:t>	CO</a:t>
            </a:r>
            <a:r>
              <a:rPr lang="en-US" baseline="-25000" dirty="0" smtClean="0"/>
              <a:t>2</a:t>
            </a:r>
            <a:r>
              <a:rPr lang="en-US" dirty="0" smtClean="0"/>
              <a:t> + H</a:t>
            </a:r>
            <a:r>
              <a:rPr lang="en-US" baseline="-25000" dirty="0" smtClean="0"/>
              <a:t>2</a:t>
            </a:r>
            <a:r>
              <a:rPr lang="en-US" dirty="0" smtClean="0"/>
              <a:t>O </a:t>
            </a:r>
            <a:r>
              <a:rPr lang="en-US" dirty="0" smtClean="0">
                <a:sym typeface="Symbol" pitchFamily="18" charset="2"/>
              </a:rPr>
              <a:t></a:t>
            </a:r>
            <a:r>
              <a:rPr lang="en-US" dirty="0" smtClean="0"/>
              <a:t> (CH</a:t>
            </a:r>
            <a:r>
              <a:rPr lang="en-US" baseline="-25000" dirty="0" smtClean="0"/>
              <a:t>2</a:t>
            </a:r>
            <a:r>
              <a:rPr lang="en-US" dirty="0" smtClean="0"/>
              <a:t>O)</a:t>
            </a:r>
            <a:r>
              <a:rPr lang="en-US" baseline="-25000" dirty="0" smtClean="0"/>
              <a:t>n</a:t>
            </a:r>
            <a:r>
              <a:rPr lang="en-US" dirty="0" smtClean="0"/>
              <a:t> + O</a:t>
            </a:r>
            <a:r>
              <a:rPr lang="en-US" baseline="-25000" dirty="0" smtClean="0"/>
              <a:t>2</a:t>
            </a:r>
            <a:endParaRPr lang="en-US" dirty="0" smtClean="0"/>
          </a:p>
          <a:p>
            <a:r>
              <a:rPr lang="en-US" dirty="0" smtClean="0"/>
              <a:t>Changed the atmosphere.  </a:t>
            </a:r>
          </a:p>
          <a:p>
            <a:r>
              <a:rPr lang="en-US" dirty="0" smtClean="0"/>
              <a:t>Aerobic (require oxygen) and anaerobic organisms</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0534B2-1DC9-4766-B261-4B2C9F11C4B6}" type="slidenum">
              <a:rPr lang="en-US" smtClean="0"/>
              <a:pPr/>
              <a:t>60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12</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13</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 this acid.</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14</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 this acid.</a:t>
            </a:r>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15</a:t>
            </a:fld>
            <a:endParaRPr lang="en-US"/>
          </a:p>
        </p:txBody>
      </p:sp>
    </p:spTree>
    <p:extLst>
      <p:ext uri="{BB962C8B-B14F-4D97-AF65-F5344CB8AC3E}">
        <p14:creationId xmlns:p14="http://schemas.microsoft.com/office/powerpoint/2010/main" val="403525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D945145-0C39-45C0-AFE7-B1AB04CE0372}" type="slidenum">
              <a:rPr lang="en-US" smtClean="0"/>
              <a:pPr>
                <a:defRPr/>
              </a:pPr>
              <a:t>16</a:t>
            </a:fld>
            <a:endParaRPr lang="en-US"/>
          </a:p>
        </p:txBody>
      </p:sp>
    </p:spTree>
    <p:extLst>
      <p:ext uri="{BB962C8B-B14F-4D97-AF65-F5344CB8AC3E}">
        <p14:creationId xmlns:p14="http://schemas.microsoft.com/office/powerpoint/2010/main" val="403525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6"/>
            <a:ext cx="8534400" cy="1470025"/>
          </a:xfrm>
        </p:spPr>
        <p:txBody>
          <a:bodyPr>
            <a:normAutofit/>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914400" y="3886200"/>
            <a:ext cx="73152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8" indent="0" algn="ctr">
              <a:buNone/>
              <a:defRPr>
                <a:solidFill>
                  <a:schemeClr val="tx1">
                    <a:tint val="75000"/>
                  </a:schemeClr>
                </a:solidFill>
              </a:defRPr>
            </a:lvl3pPr>
            <a:lvl4pPr marL="1371520" indent="0" algn="ctr">
              <a:buNone/>
              <a:defRPr>
                <a:solidFill>
                  <a:schemeClr val="tx1">
                    <a:tint val="75000"/>
                  </a:schemeClr>
                </a:solidFill>
              </a:defRPr>
            </a:lvl4pPr>
            <a:lvl5pPr marL="1828694" indent="0" algn="ctr">
              <a:buNone/>
              <a:defRPr>
                <a:solidFill>
                  <a:schemeClr val="tx1">
                    <a:tint val="75000"/>
                  </a:schemeClr>
                </a:solidFill>
              </a:defRPr>
            </a:lvl5pPr>
            <a:lvl6pPr marL="2285868" indent="0" algn="ctr">
              <a:buNone/>
              <a:defRPr>
                <a:solidFill>
                  <a:schemeClr val="tx1">
                    <a:tint val="75000"/>
                  </a:schemeClr>
                </a:solidFill>
              </a:defRPr>
            </a:lvl6pPr>
            <a:lvl7pPr marL="2743042" indent="0" algn="ctr">
              <a:buNone/>
              <a:defRPr>
                <a:solidFill>
                  <a:schemeClr val="tx1">
                    <a:tint val="75000"/>
                  </a:schemeClr>
                </a:solidFill>
              </a:defRPr>
            </a:lvl7pPr>
            <a:lvl8pPr marL="3200215" indent="0" algn="ctr">
              <a:buNone/>
              <a:defRPr>
                <a:solidFill>
                  <a:schemeClr val="tx1">
                    <a:tint val="75000"/>
                  </a:schemeClr>
                </a:solidFill>
              </a:defRPr>
            </a:lvl8pPr>
            <a:lvl9pPr marL="3657388"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1" y="6457891"/>
            <a:ext cx="3446713" cy="400110"/>
          </a:xfrm>
        </p:spPr>
        <p:txBody>
          <a:bodyPr wrap="none">
            <a:spAutoFit/>
          </a:bodyPr>
          <a:lstStyle>
            <a:lvl1pPr>
              <a:buNone/>
              <a:defRPr sz="2000">
                <a:solidFill>
                  <a:schemeClr val="bg1"/>
                </a:solidFill>
              </a:defRPr>
            </a:lvl1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8" indent="0">
              <a:buNone/>
              <a:defRPr sz="1600">
                <a:solidFill>
                  <a:schemeClr val="tx1">
                    <a:tint val="75000"/>
                  </a:schemeClr>
                </a:solidFill>
              </a:defRPr>
            </a:lvl3pPr>
            <a:lvl4pPr marL="1371520" indent="0">
              <a:buNone/>
              <a:defRPr sz="1400">
                <a:solidFill>
                  <a:schemeClr val="tx1">
                    <a:tint val="75000"/>
                  </a:schemeClr>
                </a:solidFill>
              </a:defRPr>
            </a:lvl4pPr>
            <a:lvl5pPr marL="1828694" indent="0">
              <a:buNone/>
              <a:defRPr sz="1400">
                <a:solidFill>
                  <a:schemeClr val="tx1">
                    <a:tint val="75000"/>
                  </a:schemeClr>
                </a:solidFill>
              </a:defRPr>
            </a:lvl5pPr>
            <a:lvl6pPr marL="2285868" indent="0">
              <a:buNone/>
              <a:defRPr sz="1400">
                <a:solidFill>
                  <a:schemeClr val="tx1">
                    <a:tint val="75000"/>
                  </a:schemeClr>
                </a:solidFill>
              </a:defRPr>
            </a:lvl6pPr>
            <a:lvl7pPr marL="2743042" indent="0">
              <a:buNone/>
              <a:defRPr sz="1400">
                <a:solidFill>
                  <a:schemeClr val="tx1">
                    <a:tint val="75000"/>
                  </a:schemeClr>
                </a:solidFill>
              </a:defRPr>
            </a:lvl7pPr>
            <a:lvl8pPr marL="3200215" indent="0">
              <a:buNone/>
              <a:defRPr sz="1400">
                <a:solidFill>
                  <a:schemeClr val="tx1">
                    <a:tint val="75000"/>
                  </a:schemeClr>
                </a:solidFill>
              </a:defRPr>
            </a:lvl8pPr>
            <a:lvl9pPr marL="36573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97FF23-D6C3-4957-9A5A-DA5FF3E29404}" type="datetimeFigureOut">
              <a:rPr lang="en-US" smtClean="0"/>
              <a:pPr>
                <a:defRPr/>
              </a:pPr>
              <a:t>9/11/2012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10E340-6EAF-4BD3-9FEC-3CDB2FA60C6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0" y="1143001"/>
            <a:ext cx="4495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1"/>
            <a:ext cx="4495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pPr>
              <a:defRPr/>
            </a:pPr>
            <a:fld id="{93AAC043-4256-40A3-A7D8-DF70036CBE1C}" type="datetimeFigureOut">
              <a:rPr lang="en-US" smtClean="0"/>
              <a:pPr>
                <a:defRPr/>
              </a:pPr>
              <a:t>9/11/2012</a:t>
            </a:fld>
            <a:endParaRPr lang="en-US"/>
          </a:p>
        </p:txBody>
      </p:sp>
      <p:sp>
        <p:nvSpPr>
          <p:cNvPr id="9" name="Slide Number Placeholder 8"/>
          <p:cNvSpPr>
            <a:spLocks noGrp="1"/>
          </p:cNvSpPr>
          <p:nvPr>
            <p:ph type="sldNum" sz="quarter" idx="11"/>
          </p:nvPr>
        </p:nvSpPr>
        <p:spPr/>
        <p:txBody>
          <a:bodyPr/>
          <a:lstStyle/>
          <a:p>
            <a:pPr>
              <a:defRPr/>
            </a:pPr>
            <a:fld id="{EB432461-2F32-4178-9C47-109876370F20}"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0" y="1260475"/>
            <a:ext cx="4497388" cy="639762"/>
          </a:xfrm>
        </p:spPr>
        <p:txBody>
          <a:bodyPr anchor="b"/>
          <a:lstStyle>
            <a:lvl1pPr marL="0" indent="0">
              <a:buNone/>
              <a:defRPr sz="2400" b="1"/>
            </a:lvl1pPr>
            <a:lvl2pPr marL="457174" indent="0">
              <a:buNone/>
              <a:defRPr sz="2000" b="1"/>
            </a:lvl2pPr>
            <a:lvl3pPr marL="914348" indent="0">
              <a:buNone/>
              <a:defRPr sz="1800" b="1"/>
            </a:lvl3pPr>
            <a:lvl4pPr marL="1371520" indent="0">
              <a:buNone/>
              <a:defRPr sz="1600" b="1"/>
            </a:lvl4pPr>
            <a:lvl5pPr marL="1828694" indent="0">
              <a:buNone/>
              <a:defRPr sz="1600" b="1"/>
            </a:lvl5pPr>
            <a:lvl6pPr marL="2285868" indent="0">
              <a:buNone/>
              <a:defRPr sz="1600" b="1"/>
            </a:lvl6pPr>
            <a:lvl7pPr marL="2743042" indent="0">
              <a:buNone/>
              <a:defRPr sz="1600" b="1"/>
            </a:lvl7pPr>
            <a:lvl8pPr marL="3200215" indent="0">
              <a:buNone/>
              <a:defRPr sz="1600" b="1"/>
            </a:lvl8pPr>
            <a:lvl9pPr marL="36573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900236"/>
            <a:ext cx="4497388" cy="4271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60475"/>
            <a:ext cx="4498975" cy="639762"/>
          </a:xfrm>
        </p:spPr>
        <p:txBody>
          <a:bodyPr anchor="b"/>
          <a:lstStyle>
            <a:lvl1pPr marL="0" indent="0">
              <a:buNone/>
              <a:defRPr sz="2400" b="1"/>
            </a:lvl1pPr>
            <a:lvl2pPr marL="457174" indent="0">
              <a:buNone/>
              <a:defRPr sz="2000" b="1"/>
            </a:lvl2pPr>
            <a:lvl3pPr marL="914348" indent="0">
              <a:buNone/>
              <a:defRPr sz="1800" b="1"/>
            </a:lvl3pPr>
            <a:lvl4pPr marL="1371520" indent="0">
              <a:buNone/>
              <a:defRPr sz="1600" b="1"/>
            </a:lvl4pPr>
            <a:lvl5pPr marL="1828694" indent="0">
              <a:buNone/>
              <a:defRPr sz="1600" b="1"/>
            </a:lvl5pPr>
            <a:lvl6pPr marL="2285868" indent="0">
              <a:buNone/>
              <a:defRPr sz="1600" b="1"/>
            </a:lvl6pPr>
            <a:lvl7pPr marL="2743042" indent="0">
              <a:buNone/>
              <a:defRPr sz="1600" b="1"/>
            </a:lvl7pPr>
            <a:lvl8pPr marL="3200215" indent="0">
              <a:buNone/>
              <a:defRPr sz="1600" b="1"/>
            </a:lvl8pPr>
            <a:lvl9pPr marL="36573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00236"/>
            <a:ext cx="4498975" cy="4271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239BDF3-4758-41CD-899B-24500CB58DF1}" type="datetimeFigureOut">
              <a:rPr lang="en-US" smtClean="0"/>
              <a:pPr>
                <a:defRPr/>
              </a:pPr>
              <a:t>9/11/2012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8AEB55-EB43-4A8B-857F-4022A0B6ECA3}"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34655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0"/>
            <a:ext cx="5568950" cy="6248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 y="1162051"/>
            <a:ext cx="3465513" cy="5086350"/>
          </a:xfrm>
        </p:spPr>
        <p:txBody>
          <a:bodyPr/>
          <a:lstStyle>
            <a:lvl1pPr marL="0" indent="0">
              <a:buNone/>
              <a:defRPr sz="1400"/>
            </a:lvl1pPr>
            <a:lvl2pPr marL="457174" indent="0">
              <a:buNone/>
              <a:defRPr sz="1200"/>
            </a:lvl2pPr>
            <a:lvl3pPr marL="914348" indent="0">
              <a:buNone/>
              <a:defRPr sz="1000"/>
            </a:lvl3pPr>
            <a:lvl4pPr marL="1371520" indent="0">
              <a:buNone/>
              <a:defRPr sz="900"/>
            </a:lvl4pPr>
            <a:lvl5pPr marL="1828694" indent="0">
              <a:buNone/>
              <a:defRPr sz="900"/>
            </a:lvl5pPr>
            <a:lvl6pPr marL="2285868" indent="0">
              <a:buNone/>
              <a:defRPr sz="900"/>
            </a:lvl6pPr>
            <a:lvl7pPr marL="2743042" indent="0">
              <a:buNone/>
              <a:defRPr sz="900"/>
            </a:lvl7pPr>
            <a:lvl8pPr marL="3200215" indent="0">
              <a:buNone/>
              <a:defRPr sz="900"/>
            </a:lvl8pPr>
            <a:lvl9pPr marL="365738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46A96F-F4F9-4646-AE0A-DC7D86254419}" type="datetimeFigureOut">
              <a:rPr lang="en-US" smtClean="0"/>
              <a:pPr>
                <a:defRPr/>
              </a:pPr>
              <a:t>9/11/2012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C80DA6-4030-4A03-B7E3-66E1BEEFF46E}"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8" indent="0">
              <a:buNone/>
              <a:defRPr sz="2400"/>
            </a:lvl3pPr>
            <a:lvl4pPr marL="1371520" indent="0">
              <a:buNone/>
              <a:defRPr sz="2000"/>
            </a:lvl4pPr>
            <a:lvl5pPr marL="1828694" indent="0">
              <a:buNone/>
              <a:defRPr sz="2000"/>
            </a:lvl5pPr>
            <a:lvl6pPr marL="2285868" indent="0">
              <a:buNone/>
              <a:defRPr sz="2000"/>
            </a:lvl6pPr>
            <a:lvl7pPr marL="2743042" indent="0">
              <a:buNone/>
              <a:defRPr sz="2000"/>
            </a:lvl7pPr>
            <a:lvl8pPr marL="3200215" indent="0">
              <a:buNone/>
              <a:defRPr sz="2000"/>
            </a:lvl8pPr>
            <a:lvl9pPr marL="3657388"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8" indent="0">
              <a:buNone/>
              <a:defRPr sz="1000"/>
            </a:lvl3pPr>
            <a:lvl4pPr marL="1371520" indent="0">
              <a:buNone/>
              <a:defRPr sz="900"/>
            </a:lvl4pPr>
            <a:lvl5pPr marL="1828694" indent="0">
              <a:buNone/>
              <a:defRPr sz="900"/>
            </a:lvl5pPr>
            <a:lvl6pPr marL="2285868" indent="0">
              <a:buNone/>
              <a:defRPr sz="900"/>
            </a:lvl6pPr>
            <a:lvl7pPr marL="2743042" indent="0">
              <a:buNone/>
              <a:defRPr sz="900"/>
            </a:lvl7pPr>
            <a:lvl8pPr marL="3200215" indent="0">
              <a:buNone/>
              <a:defRPr sz="900"/>
            </a:lvl8pPr>
            <a:lvl9pPr marL="365738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44C21E-4531-4406-B6A3-06EF61CFFD4A}" type="datetimeFigureOut">
              <a:rPr lang="en-US" smtClean="0"/>
              <a:pPr>
                <a:defRPr/>
              </a:pPr>
              <a:t>9/11/2012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A552DB-01A5-432B-9D98-18C4F4EB937B}"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chor="t"/>
          <a:lstStyle>
            <a:lvl1pPr>
              <a:defRPr sz="3600" baseline="0">
                <a:solidFill>
                  <a:schemeClr val="tx1"/>
                </a:solidFill>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0" y="6457890"/>
            <a:ext cx="3429905" cy="397172"/>
          </a:xfrm>
        </p:spPr>
        <p:txBody>
          <a:bodyPr wrap="none">
            <a:spAutoFit/>
          </a:bodyPr>
          <a:lstStyle>
            <a:lvl1pPr>
              <a:buNone/>
              <a:defRPr sz="2000"/>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chor="t" anchorCtr="0">
            <a:normAutofit/>
          </a:bodyPr>
          <a:lstStyle>
            <a:lvl1pPr algn="l">
              <a:defRPr sz="3200">
                <a:solidFill>
                  <a:schemeClr val="accent5"/>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0" y="533400"/>
            <a:ext cx="9144000" cy="646331"/>
          </a:xfrm>
        </p:spPr>
        <p:txBody>
          <a:bodyPr wrap="square">
            <a:spAutoFit/>
          </a:bodyPr>
          <a:lstStyle>
            <a:lvl1pPr marL="0" indent="0">
              <a:buNone/>
              <a:defRPr sz="3600" baseline="0"/>
            </a:lvl1pPr>
            <a:lvl2pPr>
              <a:defRPr sz="3600"/>
            </a:lvl2pPr>
            <a:lvl3pPr>
              <a:defRPr sz="3600"/>
            </a:lvl3pPr>
            <a:lvl4pPr>
              <a:defRPr sz="3600"/>
            </a:lvl4pPr>
            <a:lvl5pPr>
              <a:defRPr sz="3600"/>
            </a:lvl5pPr>
          </a:lstStyle>
          <a:p>
            <a:pPr lvl="0"/>
            <a:r>
              <a:rPr lang="en-US" smtClean="0"/>
              <a:t>Click to edit Master text styles</a:t>
            </a:r>
          </a:p>
        </p:txBody>
      </p:sp>
      <p:sp>
        <p:nvSpPr>
          <p:cNvPr id="7" name="Text Placeholder 7"/>
          <p:cNvSpPr>
            <a:spLocks noGrp="1"/>
          </p:cNvSpPr>
          <p:nvPr>
            <p:ph type="body" sz="quarter" idx="13"/>
          </p:nvPr>
        </p:nvSpPr>
        <p:spPr>
          <a:xfrm>
            <a:off x="0" y="6457890"/>
            <a:ext cx="3429905" cy="397172"/>
          </a:xfrm>
        </p:spPr>
        <p:txBody>
          <a:bodyPr wrap="none">
            <a:spAutoFit/>
          </a:bodyPr>
          <a:lstStyle>
            <a:lvl1pPr>
              <a:buNone/>
              <a:defRPr sz="200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no blue">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chor="t" anchorCtr="0">
            <a:normAutofit/>
          </a:bodyPr>
          <a:lstStyle>
            <a:lvl1pPr algn="ctr">
              <a:defRPr lang="en-US" sz="3600" kern="1200" baseline="0" smtClean="0">
                <a:solidFill>
                  <a:schemeClr val="tx1"/>
                </a:solidFill>
                <a:latin typeface="+mn-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0" y="685800"/>
            <a:ext cx="9144000" cy="646331"/>
          </a:xfrm>
        </p:spPr>
        <p:txBody>
          <a:bodyPr wrap="square">
            <a:spAutoFit/>
          </a:bodyPr>
          <a:lstStyle>
            <a:lvl1pPr>
              <a:buNone/>
              <a:defRPr sz="3600" baseline="0"/>
            </a:lvl1pPr>
            <a:lvl2pPr>
              <a:defRPr sz="3600"/>
            </a:lvl2pPr>
            <a:lvl3pPr>
              <a:defRPr sz="3600"/>
            </a:lvl3pPr>
            <a:lvl4pPr>
              <a:defRPr sz="3600"/>
            </a:lvl4pPr>
            <a:lvl5pPr>
              <a:defRPr sz="3600"/>
            </a:lvl5pPr>
          </a:lstStyle>
          <a:p>
            <a:pPr lvl="0"/>
            <a:r>
              <a:rPr lang="en-US" smtClean="0"/>
              <a:t>Click to edit Master text styles</a:t>
            </a:r>
          </a:p>
        </p:txBody>
      </p:sp>
      <p:sp>
        <p:nvSpPr>
          <p:cNvPr id="7" name="Text Placeholder 7"/>
          <p:cNvSpPr>
            <a:spLocks noGrp="1"/>
          </p:cNvSpPr>
          <p:nvPr>
            <p:ph type="body" sz="quarter" idx="13"/>
          </p:nvPr>
        </p:nvSpPr>
        <p:spPr>
          <a:xfrm>
            <a:off x="0" y="6457890"/>
            <a:ext cx="3429905" cy="397172"/>
          </a:xfrm>
        </p:spPr>
        <p:txBody>
          <a:bodyPr wrap="none">
            <a:spAutoFit/>
          </a:bodyPr>
          <a:lstStyle>
            <a:lvl1pPr>
              <a:buNone/>
              <a:defRPr sz="2000"/>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ue Title">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chor="t" anchorCtr="0">
            <a:normAutofit/>
          </a:bodyPr>
          <a:lstStyle>
            <a:lvl1pPr algn="l">
              <a:defRPr sz="3200">
                <a:solidFill>
                  <a:schemeClr val="accent5"/>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0" y="6457890"/>
            <a:ext cx="3429905" cy="397172"/>
          </a:xfrm>
        </p:spPr>
        <p:txBody>
          <a:bodyPr wrap="none">
            <a:spAutoFit/>
          </a:bodyPr>
          <a:lstStyle>
            <a:lvl1pPr>
              <a:buNone/>
              <a:defRPr sz="20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0" y="6457890"/>
            <a:ext cx="3429905" cy="397172"/>
          </a:xfrm>
        </p:spPr>
        <p:txBody>
          <a:bodyPr wrap="none">
            <a:spAutoFit/>
          </a:bodyPr>
          <a:lstStyle>
            <a:lvl1pPr>
              <a:buNone/>
              <a:defRPr sz="20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chor="t"/>
          <a:lstStyle>
            <a:lvl1pPr>
              <a:defRPr sz="3600" baseline="0">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1" y="6457891"/>
            <a:ext cx="3446713" cy="400110"/>
          </a:xfrm>
        </p:spPr>
        <p:txBody>
          <a:bodyPr wrap="none">
            <a:spAutoFit/>
          </a:bodyPr>
          <a:lstStyle>
            <a:lvl1pPr>
              <a:buNone/>
              <a:defRPr sz="2000">
                <a:solidFill>
                  <a:schemeClr val="bg1"/>
                </a:solidFill>
              </a:defRPr>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chor="t" anchorCtr="0">
            <a:normAutofit/>
          </a:bodyPr>
          <a:lstStyle>
            <a:lvl1pPr algn="l">
              <a:defRPr sz="3200">
                <a:solidFill>
                  <a:srgbClr val="00B0F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0" y="685800"/>
            <a:ext cx="9144000" cy="646331"/>
          </a:xfrm>
        </p:spPr>
        <p:txBody>
          <a:bodyPr wrap="square">
            <a:spAutoFit/>
          </a:bodyPr>
          <a:lstStyle>
            <a:lvl1pPr>
              <a:buNone/>
              <a:defRPr sz="3600" baseline="0">
                <a:solidFill>
                  <a:schemeClr val="bg1"/>
                </a:solidFill>
              </a:defRPr>
            </a:lvl1pPr>
            <a:lvl2pPr>
              <a:defRPr sz="3600"/>
            </a:lvl2pPr>
            <a:lvl3pPr>
              <a:defRPr sz="3600"/>
            </a:lvl3pPr>
            <a:lvl4pPr>
              <a:defRPr sz="3600"/>
            </a:lvl4pPr>
            <a:lvl5pPr>
              <a:defRPr sz="3600"/>
            </a:lvl5pPr>
          </a:lstStyle>
          <a:p>
            <a:pPr lvl="0"/>
            <a:r>
              <a:rPr lang="en-US" smtClean="0"/>
              <a:t>Click to edit Master text styles</a:t>
            </a:r>
          </a:p>
        </p:txBody>
      </p:sp>
      <p:sp>
        <p:nvSpPr>
          <p:cNvPr id="7" name="Text Placeholder 7"/>
          <p:cNvSpPr>
            <a:spLocks noGrp="1"/>
          </p:cNvSpPr>
          <p:nvPr>
            <p:ph type="body" sz="quarter" idx="13"/>
          </p:nvPr>
        </p:nvSpPr>
        <p:spPr>
          <a:xfrm>
            <a:off x="1" y="6457891"/>
            <a:ext cx="3446713" cy="400110"/>
          </a:xfrm>
        </p:spPr>
        <p:txBody>
          <a:bodyPr wrap="none">
            <a:spAutoFit/>
          </a:bodyPr>
          <a:lstStyle>
            <a:lvl1pPr>
              <a:buNone/>
              <a:defRPr sz="2000">
                <a:solidFill>
                  <a:schemeClr val="bg1"/>
                </a:solidFill>
              </a:defRPr>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ue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
          </a:xfrm>
        </p:spPr>
        <p:txBody>
          <a:bodyPr anchor="t" anchorCtr="0">
            <a:normAutofit/>
          </a:bodyPr>
          <a:lstStyle>
            <a:lvl1pPr algn="l">
              <a:defRPr sz="3200">
                <a:solidFill>
                  <a:srgbClr val="00B0F0"/>
                </a:solidFill>
              </a:defRPr>
            </a:lvl1pPr>
          </a:lstStyle>
          <a:p>
            <a:r>
              <a:rPr lang="en-US" smtClean="0"/>
              <a:t>Click to edit Master title style</a:t>
            </a:r>
            <a:endParaRPr lang="en-US" dirty="0"/>
          </a:p>
        </p:txBody>
      </p:sp>
      <p:sp>
        <p:nvSpPr>
          <p:cNvPr id="7" name="Text Placeholder 7"/>
          <p:cNvSpPr>
            <a:spLocks noGrp="1"/>
          </p:cNvSpPr>
          <p:nvPr>
            <p:ph type="body" sz="quarter" idx="13"/>
          </p:nvPr>
        </p:nvSpPr>
        <p:spPr>
          <a:xfrm>
            <a:off x="1" y="6457891"/>
            <a:ext cx="3446713" cy="400110"/>
          </a:xfrm>
        </p:spPr>
        <p:txBody>
          <a:bodyPr wrap="none">
            <a:spAutoFit/>
          </a:bodyPr>
          <a:lstStyle>
            <a:lvl1pPr>
              <a:buNone/>
              <a:defRPr sz="2000">
                <a:solidFill>
                  <a:schemeClr val="bg1"/>
                </a:solidFill>
              </a:defRPr>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4638"/>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0" y="1600201"/>
            <a:ext cx="91440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152400" y="6356351"/>
            <a:ext cx="2133600" cy="365125"/>
          </a:xfrm>
          <a:prstGeom prst="rect">
            <a:avLst/>
          </a:prstGeom>
        </p:spPr>
        <p:txBody>
          <a:bodyPr vert="horz" lIns="91435" tIns="45718" rIns="91435" bIns="45718" rtlCol="0" anchor="ctr"/>
          <a:lstStyle>
            <a:lvl1pPr algn="l" fontAlgn="auto">
              <a:spcBef>
                <a:spcPts val="0"/>
              </a:spcBef>
              <a:spcAft>
                <a:spcPts val="0"/>
              </a:spcAft>
              <a:defRPr sz="1200">
                <a:solidFill>
                  <a:schemeClr val="tx1">
                    <a:tint val="75000"/>
                  </a:schemeClr>
                </a:solidFill>
                <a:latin typeface="+mn-lt"/>
              </a:defRPr>
            </a:lvl1pPr>
          </a:lstStyle>
          <a:p>
            <a:pPr>
              <a:defRPr/>
            </a:pPr>
            <a:fld id="{7AB66F38-D02F-4885-9D80-809CFBC68273}" type="datetimeFigureOut">
              <a:rPr lang="en-US" smtClean="0"/>
              <a:pPr>
                <a:defRPr/>
              </a:pPr>
              <a:t>9/11/2012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5" tIns="45718" rIns="91435" bIns="45718"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858000" y="6356351"/>
            <a:ext cx="2133600" cy="365125"/>
          </a:xfrm>
          <a:prstGeom prst="rect">
            <a:avLst/>
          </a:prstGeom>
        </p:spPr>
        <p:txBody>
          <a:bodyPr vert="horz" lIns="91435" tIns="45718" rIns="91435" bIns="45718" rtlCol="0" anchor="ctr"/>
          <a:lstStyle>
            <a:lvl1pPr algn="r" fontAlgn="auto">
              <a:spcBef>
                <a:spcPts val="0"/>
              </a:spcBef>
              <a:spcAft>
                <a:spcPts val="0"/>
              </a:spcAft>
              <a:defRPr sz="1200">
                <a:solidFill>
                  <a:schemeClr val="tx1">
                    <a:tint val="75000"/>
                  </a:schemeClr>
                </a:solidFill>
                <a:latin typeface="+mn-lt"/>
              </a:defRPr>
            </a:lvl1pPr>
          </a:lstStyle>
          <a:p>
            <a:pPr>
              <a:defRPr/>
            </a:pPr>
            <a:fld id="{60EA8CD8-3C3F-455F-959B-A3BC1ECFDE8C}"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txStyles>
    <p:titleStyle>
      <a:lvl1pPr algn="ctr" rtl="0" eaLnBrk="1" fontAlgn="base" hangingPunct="1">
        <a:spcBef>
          <a:spcPct val="0"/>
        </a:spcBef>
        <a:spcAft>
          <a:spcPct val="0"/>
        </a:spcAft>
        <a:defRPr sz="3800" kern="1200">
          <a:solidFill>
            <a:srgbClr val="4BACC6"/>
          </a:solidFill>
          <a:latin typeface="+mj-lt"/>
          <a:ea typeface="+mj-ea"/>
          <a:cs typeface="+mj-cs"/>
        </a:defRPr>
      </a:lvl1pPr>
      <a:lvl2pPr algn="ctr" rtl="0" eaLnBrk="1" fontAlgn="base" hangingPunct="1">
        <a:spcBef>
          <a:spcPct val="0"/>
        </a:spcBef>
        <a:spcAft>
          <a:spcPct val="0"/>
        </a:spcAft>
        <a:defRPr sz="3800">
          <a:solidFill>
            <a:srgbClr val="4BACC6"/>
          </a:solidFill>
          <a:latin typeface="Cambria" pitchFamily="18" charset="0"/>
        </a:defRPr>
      </a:lvl2pPr>
      <a:lvl3pPr algn="ctr" rtl="0" eaLnBrk="1" fontAlgn="base" hangingPunct="1">
        <a:spcBef>
          <a:spcPct val="0"/>
        </a:spcBef>
        <a:spcAft>
          <a:spcPct val="0"/>
        </a:spcAft>
        <a:defRPr sz="3800">
          <a:solidFill>
            <a:srgbClr val="4BACC6"/>
          </a:solidFill>
          <a:latin typeface="Cambria" pitchFamily="18" charset="0"/>
        </a:defRPr>
      </a:lvl3pPr>
      <a:lvl4pPr algn="ctr" rtl="0" eaLnBrk="1" fontAlgn="base" hangingPunct="1">
        <a:spcBef>
          <a:spcPct val="0"/>
        </a:spcBef>
        <a:spcAft>
          <a:spcPct val="0"/>
        </a:spcAft>
        <a:defRPr sz="3800">
          <a:solidFill>
            <a:srgbClr val="4BACC6"/>
          </a:solidFill>
          <a:latin typeface="Cambria" pitchFamily="18" charset="0"/>
        </a:defRPr>
      </a:lvl4pPr>
      <a:lvl5pPr algn="ctr" rtl="0" eaLnBrk="1" fontAlgn="base" hangingPunct="1">
        <a:spcBef>
          <a:spcPct val="0"/>
        </a:spcBef>
        <a:spcAft>
          <a:spcPct val="0"/>
        </a:spcAft>
        <a:defRPr sz="3800">
          <a:solidFill>
            <a:srgbClr val="4BACC6"/>
          </a:solidFill>
          <a:latin typeface="Cambria" pitchFamily="18" charset="0"/>
        </a:defRPr>
      </a:lvl5pPr>
      <a:lvl6pPr marL="457174" algn="ctr" rtl="0" eaLnBrk="1" fontAlgn="base" hangingPunct="1">
        <a:spcBef>
          <a:spcPct val="0"/>
        </a:spcBef>
        <a:spcAft>
          <a:spcPct val="0"/>
        </a:spcAft>
        <a:defRPr sz="3800">
          <a:solidFill>
            <a:srgbClr val="4BACC6"/>
          </a:solidFill>
          <a:latin typeface="Cambria" pitchFamily="18" charset="0"/>
        </a:defRPr>
      </a:lvl6pPr>
      <a:lvl7pPr marL="914348" algn="ctr" rtl="0" eaLnBrk="1" fontAlgn="base" hangingPunct="1">
        <a:spcBef>
          <a:spcPct val="0"/>
        </a:spcBef>
        <a:spcAft>
          <a:spcPct val="0"/>
        </a:spcAft>
        <a:defRPr sz="3800">
          <a:solidFill>
            <a:srgbClr val="4BACC6"/>
          </a:solidFill>
          <a:latin typeface="Cambria" pitchFamily="18" charset="0"/>
        </a:defRPr>
      </a:lvl7pPr>
      <a:lvl8pPr marL="1371520" algn="ctr" rtl="0" eaLnBrk="1" fontAlgn="base" hangingPunct="1">
        <a:spcBef>
          <a:spcPct val="0"/>
        </a:spcBef>
        <a:spcAft>
          <a:spcPct val="0"/>
        </a:spcAft>
        <a:defRPr sz="3800">
          <a:solidFill>
            <a:srgbClr val="4BACC6"/>
          </a:solidFill>
          <a:latin typeface="Cambria" pitchFamily="18" charset="0"/>
        </a:defRPr>
      </a:lvl8pPr>
      <a:lvl9pPr marL="1828694" algn="ctr" rtl="0" eaLnBrk="1" fontAlgn="base" hangingPunct="1">
        <a:spcBef>
          <a:spcPct val="0"/>
        </a:spcBef>
        <a:spcAft>
          <a:spcPct val="0"/>
        </a:spcAft>
        <a:defRPr sz="3800">
          <a:solidFill>
            <a:srgbClr val="4BACC6"/>
          </a:solidFill>
          <a:latin typeface="Cambria" pitchFamily="18" charset="0"/>
        </a:defRPr>
      </a:lvl9pPr>
    </p:titleStyle>
    <p:bodyStyle>
      <a:lvl1pPr marL="342880" indent="-342880" algn="l" rtl="0" eaLnBrk="1" fontAlgn="base" hangingPunct="1">
        <a:spcBef>
          <a:spcPct val="20000"/>
        </a:spcBef>
        <a:spcAft>
          <a:spcPct val="0"/>
        </a:spcAft>
        <a:buFont typeface="Arial" charset="0"/>
        <a:buChar char="•"/>
        <a:defRPr sz="4000" kern="1200">
          <a:solidFill>
            <a:schemeClr val="tx1"/>
          </a:solidFill>
          <a:latin typeface="+mn-lt"/>
          <a:ea typeface="+mn-ea"/>
          <a:cs typeface="+mn-cs"/>
        </a:defRPr>
      </a:lvl1pPr>
      <a:lvl2pPr marL="742907" indent="-285733"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34" indent="-22858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07" indent="-22858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81" indent="-22858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55" indent="-228587"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8" indent="-228587"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7"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5" indent="-228587" algn="l" defTabSz="9143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0" algn="l" defTabSz="914348" rtl="0" eaLnBrk="1" latinLnBrk="0" hangingPunct="1">
        <a:defRPr sz="1800" kern="1200">
          <a:solidFill>
            <a:schemeClr val="tx1"/>
          </a:solidFill>
          <a:latin typeface="+mn-lt"/>
          <a:ea typeface="+mn-ea"/>
          <a:cs typeface="+mn-cs"/>
        </a:defRPr>
      </a:lvl4pPr>
      <a:lvl5pPr marL="1828694" algn="l" defTabSz="914348" rtl="0" eaLnBrk="1" latinLnBrk="0" hangingPunct="1">
        <a:defRPr sz="1800" kern="1200">
          <a:solidFill>
            <a:schemeClr val="tx1"/>
          </a:solidFill>
          <a:latin typeface="+mn-lt"/>
          <a:ea typeface="+mn-ea"/>
          <a:cs typeface="+mn-cs"/>
        </a:defRPr>
      </a:lvl5pPr>
      <a:lvl6pPr marL="2285868" algn="l" defTabSz="914348" rtl="0" eaLnBrk="1" latinLnBrk="0" hangingPunct="1">
        <a:defRPr sz="1800" kern="1200">
          <a:solidFill>
            <a:schemeClr val="tx1"/>
          </a:solidFill>
          <a:latin typeface="+mn-lt"/>
          <a:ea typeface="+mn-ea"/>
          <a:cs typeface="+mn-cs"/>
        </a:defRPr>
      </a:lvl6pPr>
      <a:lvl7pPr marL="2743042" algn="l" defTabSz="914348" rtl="0" eaLnBrk="1" latinLnBrk="0" hangingPunct="1">
        <a:defRPr sz="1800" kern="1200">
          <a:solidFill>
            <a:schemeClr val="tx1"/>
          </a:solidFill>
          <a:latin typeface="+mn-lt"/>
          <a:ea typeface="+mn-ea"/>
          <a:cs typeface="+mn-cs"/>
        </a:defRPr>
      </a:lvl7pPr>
      <a:lvl8pPr marL="3200215" algn="l" defTabSz="914348" rtl="0" eaLnBrk="1" latinLnBrk="0" hangingPunct="1">
        <a:defRPr sz="1800" kern="1200">
          <a:solidFill>
            <a:schemeClr val="tx1"/>
          </a:solidFill>
          <a:latin typeface="+mn-lt"/>
          <a:ea typeface="+mn-ea"/>
          <a:cs typeface="+mn-cs"/>
        </a:defRPr>
      </a:lvl8pPr>
      <a:lvl9pPr marL="3657388" algn="l" defTabSz="9143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linuxlibertine.org/" TargetMode="External"/><Relationship Id="rId2" Type="http://schemas.openxmlformats.org/officeDocument/2006/relationships/hyperlink" Target="http://creativecommons.org/licenses/by-sa/3.0/" TargetMode="External"/><Relationship Id="rId1" Type="http://schemas.openxmlformats.org/officeDocument/2006/relationships/slideLayout" Target="../slideLayouts/slideLayout3.xml"/><Relationship Id="rId4" Type="http://schemas.openxmlformats.org/officeDocument/2006/relationships/hyperlink" Target="https://fedorahosted.org/liberation-font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3"/>
          </p:nvPr>
        </p:nvSpPr>
        <p:spPr>
          <a:xfrm>
            <a:off x="0" y="6457890"/>
            <a:ext cx="184702" cy="397172"/>
          </a:xfrm>
        </p:spPr>
        <p:txBody>
          <a:bodyPr/>
          <a:lstStyle/>
          <a:p>
            <a:endParaRPr lang="en-US"/>
          </a:p>
        </p:txBody>
      </p:sp>
      <p:sp>
        <p:nvSpPr>
          <p:cNvPr id="4" name="Line 6"/>
          <p:cNvSpPr>
            <a:spLocks noChangeShapeType="1"/>
          </p:cNvSpPr>
          <p:nvPr/>
        </p:nvSpPr>
        <p:spPr bwMode="auto">
          <a:xfrm>
            <a:off x="609600" y="914400"/>
            <a:ext cx="78803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lstStyle/>
          <a:p>
            <a:endParaRPr lang="en-US"/>
          </a:p>
        </p:txBody>
      </p:sp>
      <p:sp>
        <p:nvSpPr>
          <p:cNvPr id="5" name="Line 7"/>
          <p:cNvSpPr>
            <a:spLocks noChangeShapeType="1"/>
          </p:cNvSpPr>
          <p:nvPr/>
        </p:nvSpPr>
        <p:spPr bwMode="auto">
          <a:xfrm>
            <a:off x="609600" y="4495800"/>
            <a:ext cx="78803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lstStyle/>
          <a:p>
            <a:endParaRPr lang="en-US"/>
          </a:p>
        </p:txBody>
      </p:sp>
      <p:sp>
        <p:nvSpPr>
          <p:cNvPr id="6" name="Text Box 14"/>
          <p:cNvSpPr txBox="1">
            <a:spLocks noChangeArrowheads="1"/>
          </p:cNvSpPr>
          <p:nvPr/>
        </p:nvSpPr>
        <p:spPr bwMode="auto">
          <a:xfrm>
            <a:off x="4178730" y="3318393"/>
            <a:ext cx="3540844" cy="76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 dir="2700000" algn="ctr" rotWithShape="0">
                    <a:schemeClr val="tx2"/>
                  </a:outerShdw>
                </a:effectLst>
              </a14:hiddenEffects>
            </a:ext>
          </a:extLst>
        </p:spPr>
        <p:txBody>
          <a:bodyPr wrap="square" lIns="91430" tIns="45716" rIns="91430" bIns="45716">
            <a:spAutoFit/>
          </a:bodyPr>
          <a:lstStyle/>
          <a:p>
            <a:pPr algn="ctr"/>
            <a:r>
              <a:rPr lang="en-US" sz="2200" dirty="0">
                <a:solidFill>
                  <a:schemeClr val="tx2"/>
                </a:solidFill>
                <a:latin typeface="Linux Biolinum G" pitchFamily="2" charset="0"/>
                <a:ea typeface="Linux Biolinum G" pitchFamily="2" charset="0"/>
                <a:cs typeface="Linux Biolinum G" pitchFamily="2" charset="0"/>
              </a:rPr>
              <a:t>Charlotte W. </a:t>
            </a:r>
            <a:r>
              <a:rPr lang="en-US" sz="2200" dirty="0" smtClean="0">
                <a:solidFill>
                  <a:schemeClr val="tx2"/>
                </a:solidFill>
                <a:latin typeface="Linux Biolinum G" pitchFamily="2" charset="0"/>
                <a:ea typeface="Linux Biolinum G" pitchFamily="2" charset="0"/>
                <a:cs typeface="Linux Biolinum G" pitchFamily="2" charset="0"/>
              </a:rPr>
              <a:t>Pratt</a:t>
            </a:r>
          </a:p>
          <a:p>
            <a:pPr algn="ctr"/>
            <a:r>
              <a:rPr lang="en-US" sz="2200" dirty="0" smtClean="0">
                <a:solidFill>
                  <a:schemeClr val="tx2"/>
                </a:solidFill>
                <a:latin typeface="Linux Biolinum G" pitchFamily="2" charset="0"/>
                <a:ea typeface="Linux Biolinum G" pitchFamily="2" charset="0"/>
                <a:cs typeface="Linux Biolinum G" pitchFamily="2" charset="0"/>
              </a:rPr>
              <a:t>Kathleen </a:t>
            </a:r>
            <a:r>
              <a:rPr lang="en-US" sz="2200" dirty="0" err="1">
                <a:solidFill>
                  <a:schemeClr val="tx2"/>
                </a:solidFill>
                <a:latin typeface="Linux Biolinum G" pitchFamily="2" charset="0"/>
                <a:ea typeface="Linux Biolinum G" pitchFamily="2" charset="0"/>
                <a:cs typeface="Linux Biolinum G" pitchFamily="2" charset="0"/>
              </a:rPr>
              <a:t>Cornely</a:t>
            </a:r>
            <a:endParaRPr lang="en-US" sz="2200" dirty="0">
              <a:solidFill>
                <a:schemeClr val="tx2"/>
              </a:solidFill>
              <a:latin typeface="Linux Biolinum G" pitchFamily="2" charset="0"/>
              <a:ea typeface="Linux Biolinum G" pitchFamily="2" charset="0"/>
              <a:cs typeface="Linux Biolinum G" pitchFamily="2" charset="0"/>
            </a:endParaRPr>
          </a:p>
        </p:txBody>
      </p:sp>
      <p:sp>
        <p:nvSpPr>
          <p:cNvPr id="7" name="Rectangle 15"/>
          <p:cNvSpPr>
            <a:spLocks noGrp="1" noChangeArrowheads="1"/>
          </p:cNvSpPr>
          <p:nvPr/>
        </p:nvSpPr>
        <p:spPr bwMode="auto">
          <a:xfrm>
            <a:off x="3352802" y="1066800"/>
            <a:ext cx="51435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lIns="91430" tIns="45716" rIns="91430" bIns="45716" anchor="ctr"/>
          <a:lstStyle/>
          <a:p>
            <a:pPr algn="ctr"/>
            <a:r>
              <a:rPr lang="en-US" sz="5000" b="1" dirty="0">
                <a:solidFill>
                  <a:srgbClr val="3185AB"/>
                </a:solidFill>
                <a:latin typeface="Linux Biolinum G" pitchFamily="2" charset="0"/>
                <a:ea typeface="Linux Biolinum G" pitchFamily="2" charset="0"/>
                <a:cs typeface="Linux Biolinum G" pitchFamily="2" charset="0"/>
              </a:rPr>
              <a:t>Essential</a:t>
            </a:r>
          </a:p>
          <a:p>
            <a:pPr algn="ctr"/>
            <a:r>
              <a:rPr lang="en-US" sz="5000" b="1" dirty="0">
                <a:solidFill>
                  <a:srgbClr val="3185AB"/>
                </a:solidFill>
                <a:latin typeface="Linux Biolinum G" pitchFamily="2" charset="0"/>
                <a:ea typeface="Linux Biolinum G" pitchFamily="2" charset="0"/>
                <a:cs typeface="Linux Biolinum G" pitchFamily="2" charset="0"/>
              </a:rPr>
              <a:t>Biochemistry</a:t>
            </a:r>
          </a:p>
          <a:p>
            <a:pPr algn="ctr"/>
            <a:r>
              <a:rPr lang="en-US" b="1" dirty="0">
                <a:solidFill>
                  <a:srgbClr val="3185AB"/>
                </a:solidFill>
                <a:latin typeface="Linux Biolinum G" pitchFamily="2" charset="0"/>
                <a:ea typeface="Linux Biolinum G" pitchFamily="2" charset="0"/>
                <a:cs typeface="Linux Biolinum G" pitchFamily="2" charset="0"/>
              </a:rPr>
              <a:t>Second Edition</a:t>
            </a:r>
            <a:endParaRPr lang="en-US" dirty="0">
              <a:solidFill>
                <a:srgbClr val="3185AB"/>
              </a:solidFill>
              <a:latin typeface="Linux Biolinum G" pitchFamily="2" charset="0"/>
              <a:ea typeface="Linux Biolinum G" pitchFamily="2" charset="0"/>
              <a:cs typeface="Linux Biolinum G" pitchFamily="2"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2155"/>
          <a:stretch/>
        </p:blipFill>
        <p:spPr>
          <a:xfrm>
            <a:off x="806500" y="958649"/>
            <a:ext cx="2630428" cy="3460953"/>
          </a:xfrm>
          <a:prstGeom prst="rect">
            <a:avLst/>
          </a:prstGeom>
        </p:spPr>
      </p:pic>
    </p:spTree>
    <p:extLst>
      <p:ext uri="{BB962C8B-B14F-4D97-AF65-F5344CB8AC3E}">
        <p14:creationId xmlns:p14="http://schemas.microsoft.com/office/powerpoint/2010/main" val="3299397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7" name="TextBox 6"/>
          <p:cNvSpPr txBox="1"/>
          <p:nvPr/>
        </p:nvSpPr>
        <p:spPr>
          <a:xfrm>
            <a:off x="699571" y="3145751"/>
            <a:ext cx="1281110" cy="523216"/>
          </a:xfrm>
          <a:prstGeom prst="rect">
            <a:avLst/>
          </a:prstGeom>
          <a:noFill/>
        </p:spPr>
        <p:txBody>
          <a:bodyPr wrap="none" lIns="91435" tIns="45718" rIns="91435" bIns="45718" rtlCol="0">
            <a:spAutoFit/>
          </a:bodyPr>
          <a:lstStyle/>
          <a:p>
            <a:r>
              <a:rPr lang="en-US" sz="2800" dirty="0" smtClean="0">
                <a:latin typeface="+mn-lt"/>
              </a:rPr>
              <a:t>ethanol</a:t>
            </a:r>
            <a:endParaRPr lang="en-US" sz="2800" dirty="0">
              <a:latin typeface="+mn-lt"/>
            </a:endParaRPr>
          </a:p>
        </p:txBody>
      </p:sp>
      <p:sp>
        <p:nvSpPr>
          <p:cNvPr id="9" name="Atom up on C5"/>
          <p:cNvSpPr txBox="1"/>
          <p:nvPr/>
        </p:nvSpPr>
        <p:spPr>
          <a:xfrm>
            <a:off x="861089" y="217180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0" name="Bond, C5-O"/>
          <p:cNvCxnSpPr/>
          <p:nvPr/>
        </p:nvCxnSpPr>
        <p:spPr>
          <a:xfrm>
            <a:off x="533638" y="2387246"/>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Bond, C5-O"/>
          <p:cNvCxnSpPr/>
          <p:nvPr/>
        </p:nvCxnSpPr>
        <p:spPr>
          <a:xfrm>
            <a:off x="1131625" y="238724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 name="Atom O in ring"/>
          <p:cNvSpPr txBox="1"/>
          <p:nvPr/>
        </p:nvSpPr>
        <p:spPr>
          <a:xfrm>
            <a:off x="234865" y="2180018"/>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6" name="Bond, C5-O"/>
          <p:cNvCxnSpPr/>
          <p:nvPr/>
        </p:nvCxnSpPr>
        <p:spPr>
          <a:xfrm rot="5400000">
            <a:off x="845449" y="2065996"/>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7" name="Atom O in ring"/>
          <p:cNvSpPr txBox="1"/>
          <p:nvPr/>
        </p:nvSpPr>
        <p:spPr>
          <a:xfrm>
            <a:off x="851163" y="1544469"/>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4" name="Bond, C5-O"/>
          <p:cNvCxnSpPr/>
          <p:nvPr/>
        </p:nvCxnSpPr>
        <p:spPr>
          <a:xfrm rot="16200000" flipV="1">
            <a:off x="845449" y="2699508"/>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 name="Atom O in ring"/>
          <p:cNvSpPr txBox="1"/>
          <p:nvPr/>
        </p:nvSpPr>
        <p:spPr>
          <a:xfrm flipV="1">
            <a:off x="851163" y="280610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15" name="Atom up on C5"/>
          <p:cNvSpPr txBox="1"/>
          <p:nvPr/>
        </p:nvSpPr>
        <p:spPr>
          <a:xfrm flipH="1">
            <a:off x="1601430" y="217180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6" name="Bond, C5-O"/>
          <p:cNvCxnSpPr/>
          <p:nvPr/>
        </p:nvCxnSpPr>
        <p:spPr>
          <a:xfrm flipH="1">
            <a:off x="1862299" y="2387246"/>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7" name="Atom O in ring"/>
          <p:cNvSpPr txBox="1"/>
          <p:nvPr/>
        </p:nvSpPr>
        <p:spPr>
          <a:xfrm flipH="1">
            <a:off x="2177534" y="2180018"/>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2" name="Bond, C5-O"/>
          <p:cNvCxnSpPr/>
          <p:nvPr/>
        </p:nvCxnSpPr>
        <p:spPr>
          <a:xfrm rot="16200000" flipH="1">
            <a:off x="1503845" y="1999689"/>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 name="Atom O in ring"/>
          <p:cNvSpPr txBox="1"/>
          <p:nvPr/>
        </p:nvSpPr>
        <p:spPr>
          <a:xfrm flipH="1">
            <a:off x="1580900" y="1396989"/>
            <a:ext cx="514564" cy="430887"/>
          </a:xfrm>
          <a:prstGeom prst="rect">
            <a:avLst/>
          </a:prstGeom>
          <a:noFill/>
        </p:spPr>
        <p:txBody>
          <a:bodyPr wrap="none" lIns="0" tIns="0" rIns="0" bIns="0" rtlCol="0">
            <a:spAutoFit/>
          </a:bodyPr>
          <a:lstStyle/>
          <a:p>
            <a:r>
              <a:rPr lang="en-US" sz="2800" dirty="0" smtClean="0">
                <a:solidFill>
                  <a:srgbClr val="FFFF00"/>
                </a:solidFill>
                <a:latin typeface="+mn-lt"/>
              </a:rPr>
              <a:t>OH</a:t>
            </a:r>
            <a:endParaRPr lang="en-US" sz="2800" baseline="-25000" dirty="0" smtClean="0">
              <a:solidFill>
                <a:srgbClr val="FFFF00"/>
              </a:solidFill>
              <a:latin typeface="+mn-lt"/>
            </a:endParaRPr>
          </a:p>
        </p:txBody>
      </p:sp>
      <p:cxnSp>
        <p:nvCxnSpPr>
          <p:cNvPr id="20" name="Bond, C5-O"/>
          <p:cNvCxnSpPr/>
          <p:nvPr/>
        </p:nvCxnSpPr>
        <p:spPr>
          <a:xfrm rot="5400000" flipH="1" flipV="1">
            <a:off x="1575186" y="269950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Atom O in ring"/>
          <p:cNvSpPr txBox="1"/>
          <p:nvPr/>
        </p:nvSpPr>
        <p:spPr>
          <a:xfrm flipH="1" flipV="1">
            <a:off x="1580900" y="280610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28" name="TextBox 27"/>
          <p:cNvSpPr txBox="1"/>
          <p:nvPr/>
        </p:nvSpPr>
        <p:spPr>
          <a:xfrm>
            <a:off x="728211" y="793140"/>
            <a:ext cx="1242638" cy="523216"/>
          </a:xfrm>
          <a:prstGeom prst="rect">
            <a:avLst/>
          </a:prstGeom>
          <a:noFill/>
        </p:spPr>
        <p:txBody>
          <a:bodyPr wrap="none" lIns="91435" tIns="45718" rIns="91435" bIns="45718" rtlCol="0">
            <a:spAutoFit/>
          </a:bodyPr>
          <a:lstStyle/>
          <a:p>
            <a:r>
              <a:rPr lang="en-US" sz="2800" dirty="0" smtClean="0">
                <a:solidFill>
                  <a:srgbClr val="FFFF00"/>
                </a:solidFill>
                <a:latin typeface="+mn-lt"/>
              </a:rPr>
              <a:t>alcohol</a:t>
            </a:r>
            <a:endParaRPr lang="en-US" sz="2800" dirty="0">
              <a:solidFill>
                <a:srgbClr val="FFFF00"/>
              </a:solidFill>
              <a:latin typeface="+mn-lt"/>
            </a:endParaRPr>
          </a:p>
        </p:txBody>
      </p:sp>
      <p:sp>
        <p:nvSpPr>
          <p:cNvPr id="29" name="TextBox 28"/>
          <p:cNvSpPr txBox="1"/>
          <p:nvPr/>
        </p:nvSpPr>
        <p:spPr>
          <a:xfrm>
            <a:off x="2288899" y="1385180"/>
            <a:ext cx="2467460" cy="523216"/>
          </a:xfrm>
          <a:prstGeom prst="rect">
            <a:avLst/>
          </a:prstGeom>
          <a:noFill/>
        </p:spPr>
        <p:txBody>
          <a:bodyPr wrap="none" lIns="91435" tIns="45718" rIns="91435" bIns="45718" rtlCol="0">
            <a:spAutoFit/>
          </a:bodyPr>
          <a:lstStyle/>
          <a:p>
            <a:r>
              <a:rPr lang="en-US" sz="2800" dirty="0" smtClean="0">
                <a:solidFill>
                  <a:schemeClr val="bg2">
                    <a:lumMod val="40000"/>
                    <a:lumOff val="60000"/>
                  </a:schemeClr>
                </a:solidFill>
                <a:latin typeface="+mn-lt"/>
              </a:rPr>
              <a:t>hydroxyl group</a:t>
            </a:r>
            <a:endParaRPr lang="en-US" sz="2800" dirty="0">
              <a:solidFill>
                <a:schemeClr val="bg2">
                  <a:lumMod val="40000"/>
                  <a:lumOff val="60000"/>
                </a:schemeClr>
              </a:solidFill>
              <a:latin typeface="+mn-lt"/>
            </a:endParaRPr>
          </a:p>
        </p:txBody>
      </p:sp>
      <p:sp>
        <p:nvSpPr>
          <p:cNvPr id="2" name="Oval 1"/>
          <p:cNvSpPr/>
          <p:nvPr/>
        </p:nvSpPr>
        <p:spPr>
          <a:xfrm>
            <a:off x="1396232" y="1396989"/>
            <a:ext cx="873237" cy="430887"/>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tom up on C5"/>
          <p:cNvSpPr txBox="1"/>
          <p:nvPr/>
        </p:nvSpPr>
        <p:spPr>
          <a:xfrm>
            <a:off x="5026689" y="2171804"/>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33" name="Bond, C5-O"/>
          <p:cNvCxnSpPr/>
          <p:nvPr/>
        </p:nvCxnSpPr>
        <p:spPr>
          <a:xfrm>
            <a:off x="5297225" y="238724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9" name="Atom up on C5"/>
          <p:cNvSpPr txBox="1"/>
          <p:nvPr/>
        </p:nvSpPr>
        <p:spPr>
          <a:xfrm flipH="1">
            <a:off x="5767030" y="217180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40" name="Bond, C5-O"/>
          <p:cNvCxnSpPr/>
          <p:nvPr/>
        </p:nvCxnSpPr>
        <p:spPr>
          <a:xfrm flipH="1">
            <a:off x="6027899" y="2387246"/>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1" name="Atom O in ring"/>
          <p:cNvSpPr txBox="1"/>
          <p:nvPr/>
        </p:nvSpPr>
        <p:spPr>
          <a:xfrm flipH="1">
            <a:off x="6343134" y="2180018"/>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42" name="Bond, C5-O"/>
          <p:cNvCxnSpPr/>
          <p:nvPr/>
        </p:nvCxnSpPr>
        <p:spPr>
          <a:xfrm rot="16200000" flipH="1">
            <a:off x="5669445" y="1999689"/>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3" name="Atom O in ring"/>
          <p:cNvSpPr txBox="1"/>
          <p:nvPr/>
        </p:nvSpPr>
        <p:spPr>
          <a:xfrm flipH="1">
            <a:off x="5746500" y="1396989"/>
            <a:ext cx="514564" cy="430887"/>
          </a:xfrm>
          <a:prstGeom prst="rect">
            <a:avLst/>
          </a:prstGeom>
          <a:noFill/>
        </p:spPr>
        <p:txBody>
          <a:bodyPr wrap="none" lIns="0" tIns="0" rIns="0" bIns="0" rtlCol="0">
            <a:spAutoFit/>
          </a:bodyPr>
          <a:lstStyle/>
          <a:p>
            <a:r>
              <a:rPr lang="en-US" sz="2800" dirty="0" smtClean="0">
                <a:solidFill>
                  <a:srgbClr val="FFFF00"/>
                </a:solidFill>
                <a:latin typeface="+mn-lt"/>
              </a:rPr>
              <a:t>OH</a:t>
            </a:r>
            <a:endParaRPr lang="en-US" sz="2800" baseline="-25000" dirty="0" smtClean="0">
              <a:solidFill>
                <a:srgbClr val="FFFF00"/>
              </a:solidFill>
              <a:latin typeface="+mn-lt"/>
            </a:endParaRPr>
          </a:p>
        </p:txBody>
      </p:sp>
      <p:cxnSp>
        <p:nvCxnSpPr>
          <p:cNvPr id="44" name="Bond, C5-O"/>
          <p:cNvCxnSpPr/>
          <p:nvPr/>
        </p:nvCxnSpPr>
        <p:spPr>
          <a:xfrm rot="5400000" flipH="1" flipV="1">
            <a:off x="5740786" y="269950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5" name="Atom O in ring"/>
          <p:cNvSpPr txBox="1"/>
          <p:nvPr/>
        </p:nvSpPr>
        <p:spPr>
          <a:xfrm flipH="1" flipV="1">
            <a:off x="5746500" y="280610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46" name="TextBox 45"/>
          <p:cNvSpPr txBox="1"/>
          <p:nvPr/>
        </p:nvSpPr>
        <p:spPr>
          <a:xfrm>
            <a:off x="5187325" y="793140"/>
            <a:ext cx="1242638" cy="523216"/>
          </a:xfrm>
          <a:prstGeom prst="rect">
            <a:avLst/>
          </a:prstGeom>
          <a:noFill/>
        </p:spPr>
        <p:txBody>
          <a:bodyPr wrap="none" lIns="91435" tIns="45718" rIns="91435" bIns="45718" rtlCol="0">
            <a:spAutoFit/>
          </a:bodyPr>
          <a:lstStyle/>
          <a:p>
            <a:r>
              <a:rPr lang="en-US" sz="2800" dirty="0" smtClean="0">
                <a:solidFill>
                  <a:srgbClr val="FFFF00"/>
                </a:solidFill>
                <a:latin typeface="+mn-lt"/>
              </a:rPr>
              <a:t>alcohol</a:t>
            </a:r>
            <a:endParaRPr lang="en-US" sz="2800" dirty="0">
              <a:solidFill>
                <a:srgbClr val="FFFF00"/>
              </a:solidFill>
              <a:latin typeface="+mn-lt"/>
            </a:endParaRPr>
          </a:p>
        </p:txBody>
      </p:sp>
      <p:sp>
        <p:nvSpPr>
          <p:cNvPr id="49" name="TextBox 48"/>
          <p:cNvSpPr txBox="1"/>
          <p:nvPr/>
        </p:nvSpPr>
        <p:spPr>
          <a:xfrm>
            <a:off x="2662872" y="3191055"/>
            <a:ext cx="6460808" cy="1077218"/>
          </a:xfrm>
          <a:prstGeom prst="rect">
            <a:avLst/>
          </a:prstGeom>
          <a:noFill/>
        </p:spPr>
        <p:txBody>
          <a:bodyPr wrap="none" rtlCol="0">
            <a:spAutoFit/>
          </a:bodyPr>
          <a:lstStyle/>
          <a:p>
            <a:pPr>
              <a:tabLst>
                <a:tab pos="576263" algn="l"/>
              </a:tabLst>
            </a:pPr>
            <a:r>
              <a:rPr lang="en-US" sz="3200" dirty="0" smtClean="0">
                <a:latin typeface="+mn-lt"/>
              </a:rPr>
              <a:t>R:	a carbon atom with the other </a:t>
            </a:r>
          </a:p>
          <a:p>
            <a:pPr>
              <a:tabLst>
                <a:tab pos="576263" algn="l"/>
              </a:tabLst>
            </a:pPr>
            <a:r>
              <a:rPr lang="en-US" sz="3200" dirty="0" smtClean="0">
                <a:latin typeface="+mn-lt"/>
              </a:rPr>
              <a:t>	three substituents being anything.</a:t>
            </a:r>
            <a:endParaRPr lang="en-US" sz="3200" dirty="0">
              <a:latin typeface="+mn-lt"/>
            </a:endParaRPr>
          </a:p>
        </p:txBody>
      </p:sp>
      <p:sp>
        <p:nvSpPr>
          <p:cNvPr id="35" name="Atom up on C5"/>
          <p:cNvSpPr txBox="1"/>
          <p:nvPr/>
        </p:nvSpPr>
        <p:spPr>
          <a:xfrm>
            <a:off x="509025" y="5593426"/>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36" name="Bond, C5-O"/>
          <p:cNvCxnSpPr/>
          <p:nvPr/>
        </p:nvCxnSpPr>
        <p:spPr>
          <a:xfrm>
            <a:off x="779561" y="580886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7" name="Atom up on C5"/>
          <p:cNvSpPr txBox="1"/>
          <p:nvPr/>
        </p:nvSpPr>
        <p:spPr>
          <a:xfrm flipH="1">
            <a:off x="1249366" y="5593426"/>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38" name="Bond, C5-O"/>
          <p:cNvCxnSpPr/>
          <p:nvPr/>
        </p:nvCxnSpPr>
        <p:spPr>
          <a:xfrm flipH="1">
            <a:off x="1510235" y="5808868"/>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7" name="Atom O in ring"/>
          <p:cNvSpPr txBox="1"/>
          <p:nvPr/>
        </p:nvSpPr>
        <p:spPr>
          <a:xfrm flipH="1">
            <a:off x="1825470" y="560164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48" name="Bond, C5-O"/>
          <p:cNvCxnSpPr/>
          <p:nvPr/>
        </p:nvCxnSpPr>
        <p:spPr>
          <a:xfrm rot="16200000" flipH="1">
            <a:off x="1151781" y="542131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0" name="Atom O in ring"/>
          <p:cNvSpPr txBox="1"/>
          <p:nvPr/>
        </p:nvSpPr>
        <p:spPr>
          <a:xfrm flipH="1">
            <a:off x="1277996" y="4818611"/>
            <a:ext cx="437620" cy="430887"/>
          </a:xfrm>
          <a:prstGeom prst="rect">
            <a:avLst/>
          </a:prstGeom>
          <a:noFill/>
        </p:spPr>
        <p:txBody>
          <a:bodyPr wrap="none" lIns="0" tIns="0" rIns="0" bIns="0" rtlCol="0">
            <a:spAutoFit/>
          </a:bodyPr>
          <a:lstStyle/>
          <a:p>
            <a:r>
              <a:rPr lang="en-US" sz="2800" dirty="0" smtClean="0">
                <a:solidFill>
                  <a:srgbClr val="FFFF00"/>
                </a:solidFill>
                <a:latin typeface="+mn-lt"/>
              </a:rPr>
              <a:t>SH</a:t>
            </a:r>
            <a:endParaRPr lang="en-US" sz="2800" baseline="-25000" dirty="0" smtClean="0">
              <a:solidFill>
                <a:srgbClr val="FFFF00"/>
              </a:solidFill>
              <a:latin typeface="+mn-lt"/>
            </a:endParaRPr>
          </a:p>
        </p:txBody>
      </p:sp>
      <p:cxnSp>
        <p:nvCxnSpPr>
          <p:cNvPr id="51" name="Bond, C5-O"/>
          <p:cNvCxnSpPr/>
          <p:nvPr/>
        </p:nvCxnSpPr>
        <p:spPr>
          <a:xfrm rot="5400000" flipH="1" flipV="1">
            <a:off x="1223122" y="6121129"/>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2" name="Atom O in ring"/>
          <p:cNvSpPr txBox="1"/>
          <p:nvPr/>
        </p:nvSpPr>
        <p:spPr>
          <a:xfrm flipH="1" flipV="1">
            <a:off x="1228836" y="6227722"/>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53" name="TextBox 52"/>
          <p:cNvSpPr txBox="1"/>
          <p:nvPr/>
        </p:nvSpPr>
        <p:spPr>
          <a:xfrm>
            <a:off x="942581" y="4254954"/>
            <a:ext cx="862727" cy="523216"/>
          </a:xfrm>
          <a:prstGeom prst="rect">
            <a:avLst/>
          </a:prstGeom>
          <a:noFill/>
        </p:spPr>
        <p:txBody>
          <a:bodyPr wrap="none" lIns="91435" tIns="45718" rIns="91435" bIns="45718" rtlCol="0">
            <a:spAutoFit/>
          </a:bodyPr>
          <a:lstStyle/>
          <a:p>
            <a:r>
              <a:rPr lang="en-US" sz="2800" dirty="0" smtClean="0">
                <a:solidFill>
                  <a:srgbClr val="FFFF00"/>
                </a:solidFill>
                <a:latin typeface="+mn-lt"/>
              </a:rPr>
              <a:t>thiol</a:t>
            </a:r>
            <a:endParaRPr lang="en-US" sz="2800" dirty="0">
              <a:solidFill>
                <a:srgbClr val="FFFF00"/>
              </a:solidFill>
              <a:latin typeface="+mn-lt"/>
            </a:endParaRPr>
          </a:p>
        </p:txBody>
      </p:sp>
      <p:sp>
        <p:nvSpPr>
          <p:cNvPr id="54" name="TextBox 53"/>
          <p:cNvSpPr txBox="1"/>
          <p:nvPr/>
        </p:nvSpPr>
        <p:spPr>
          <a:xfrm>
            <a:off x="1951065" y="4807524"/>
            <a:ext cx="2661937" cy="523216"/>
          </a:xfrm>
          <a:prstGeom prst="rect">
            <a:avLst/>
          </a:prstGeom>
          <a:noFill/>
        </p:spPr>
        <p:txBody>
          <a:bodyPr wrap="none" lIns="91435" tIns="45718" rIns="91435" bIns="45718" rtlCol="0">
            <a:spAutoFit/>
          </a:bodyPr>
          <a:lstStyle/>
          <a:p>
            <a:r>
              <a:rPr lang="en-US" sz="2800" dirty="0" smtClean="0">
                <a:solidFill>
                  <a:schemeClr val="bg2">
                    <a:lumMod val="40000"/>
                    <a:lumOff val="60000"/>
                  </a:schemeClr>
                </a:solidFill>
                <a:latin typeface="+mn-lt"/>
              </a:rPr>
              <a:t>sulfhydryl group</a:t>
            </a:r>
            <a:endParaRPr lang="en-US" sz="2800" dirty="0">
              <a:solidFill>
                <a:schemeClr val="bg2">
                  <a:lumMod val="40000"/>
                  <a:lumOff val="60000"/>
                </a:schemeClr>
              </a:solidFill>
              <a:latin typeface="+mn-lt"/>
            </a:endParaRPr>
          </a:p>
        </p:txBody>
      </p:sp>
      <p:sp>
        <p:nvSpPr>
          <p:cNvPr id="55" name="Oval 54"/>
          <p:cNvSpPr/>
          <p:nvPr/>
        </p:nvSpPr>
        <p:spPr>
          <a:xfrm>
            <a:off x="1058398" y="4819333"/>
            <a:ext cx="873237" cy="430887"/>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2066821" y="4233492"/>
            <a:ext cx="3940246" cy="584775"/>
          </a:xfrm>
          <a:prstGeom prst="rect">
            <a:avLst/>
          </a:prstGeom>
          <a:noFill/>
        </p:spPr>
        <p:txBody>
          <a:bodyPr wrap="none" rtlCol="0">
            <a:spAutoFit/>
          </a:bodyPr>
          <a:lstStyle/>
          <a:p>
            <a:pPr>
              <a:tabLst>
                <a:tab pos="576263" algn="l"/>
              </a:tabLst>
            </a:pPr>
            <a:r>
              <a:rPr lang="en-US" sz="3200" dirty="0" smtClean="0">
                <a:latin typeface="+mn-lt"/>
              </a:rPr>
              <a:t>“thio”:</a:t>
            </a:r>
            <a:r>
              <a:rPr lang="en-US" sz="3200" dirty="0">
                <a:latin typeface="+mn-lt"/>
              </a:rPr>
              <a:t> </a:t>
            </a:r>
            <a:r>
              <a:rPr lang="en-US" sz="3200" dirty="0" smtClean="0">
                <a:latin typeface="+mn-lt"/>
              </a:rPr>
              <a:t> contains sulfur</a:t>
            </a:r>
            <a:endParaRPr lang="en-US" sz="3200" dirty="0">
              <a:latin typeface="+mn-lt"/>
            </a:endParaRPr>
          </a:p>
        </p:txBody>
      </p:sp>
    </p:spTree>
    <p:extLst>
      <p:ext uri="{BB962C8B-B14F-4D97-AF65-F5344CB8AC3E}">
        <p14:creationId xmlns:p14="http://schemas.microsoft.com/office/powerpoint/2010/main" val="6344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1000"/>
                                        <p:tgtEl>
                                          <p:spTgt spid="26"/>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4500"/>
                            </p:stCondLst>
                            <p:childTnLst>
                              <p:par>
                                <p:cTn id="25" presetID="2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1000"/>
                                        <p:tgtEl>
                                          <p:spTgt spid="10"/>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6500"/>
                            </p:stCondLst>
                            <p:childTnLst>
                              <p:par>
                                <p:cTn id="33" presetID="22"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1000"/>
                                        <p:tgtEl>
                                          <p:spTgt spid="24"/>
                                        </p:tgtEl>
                                      </p:cBhvr>
                                    </p:animEffect>
                                  </p:childTnLst>
                                </p:cTn>
                              </p:par>
                            </p:childTnLst>
                          </p:cTn>
                        </p:par>
                        <p:par>
                          <p:cTn id="36" fill="hold">
                            <p:stCondLst>
                              <p:cond delay="7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childTnLst>
                          </p:cTn>
                        </p:par>
                        <p:par>
                          <p:cTn id="40" fill="hold">
                            <p:stCondLst>
                              <p:cond delay="8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1000"/>
                                        <p:tgtEl>
                                          <p:spTgt spid="20"/>
                                        </p:tgtEl>
                                      </p:cBhvr>
                                    </p:animEffect>
                                  </p:childTnLst>
                                </p:cTn>
                              </p:par>
                            </p:childTnLst>
                          </p:cTn>
                        </p:par>
                        <p:par>
                          <p:cTn id="44" fill="hold">
                            <p:stCondLst>
                              <p:cond delay="9500"/>
                            </p:stCondLst>
                            <p:childTnLst>
                              <p:par>
                                <p:cTn id="45" presetID="10"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childTnLst>
                                </p:cTn>
                              </p:par>
                            </p:childTnLst>
                          </p:cTn>
                        </p:par>
                        <p:par>
                          <p:cTn id="48" fill="hold">
                            <p:stCondLst>
                              <p:cond delay="10500"/>
                            </p:stCondLst>
                            <p:childTnLst>
                              <p:par>
                                <p:cTn id="49" presetID="22" presetClass="entr" presetSubtype="8"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1000"/>
                                        <p:tgtEl>
                                          <p:spTgt spid="16"/>
                                        </p:tgtEl>
                                      </p:cBhvr>
                                    </p:animEffect>
                                  </p:childTnLst>
                                </p:cTn>
                              </p:par>
                            </p:childTnLst>
                          </p:cTn>
                        </p:par>
                        <p:par>
                          <p:cTn id="52" fill="hold">
                            <p:stCondLst>
                              <p:cond delay="115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par>
                          <p:cTn id="56" fill="hold">
                            <p:stCondLst>
                              <p:cond delay="12500"/>
                            </p:stCondLst>
                            <p:childTnLst>
                              <p:par>
                                <p:cTn id="57" presetID="22" presetClass="entr" presetSubtype="4"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1000"/>
                                        <p:tgtEl>
                                          <p:spTgt spid="22"/>
                                        </p:tgtEl>
                                      </p:cBhvr>
                                    </p:animEffect>
                                  </p:childTnLst>
                                </p:cTn>
                              </p:par>
                            </p:childTnLst>
                          </p:cTn>
                        </p:par>
                        <p:par>
                          <p:cTn id="60" fill="hold">
                            <p:stCondLst>
                              <p:cond delay="135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heel(1)">
                                      <p:cBhvr>
                                        <p:cTn id="78" dur="2000"/>
                                        <p:tgtEl>
                                          <p:spTgt spid="2"/>
                                        </p:tgtEl>
                                      </p:cBhvr>
                                    </p:animEffec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750"/>
                                        <p:tgtEl>
                                          <p:spTgt spid="31"/>
                                        </p:tgtEl>
                                      </p:cBhvr>
                                    </p:animEffect>
                                  </p:childTnLst>
                                </p:cTn>
                              </p:par>
                            </p:childTnLst>
                          </p:cTn>
                        </p:par>
                        <p:par>
                          <p:cTn id="97" fill="hold">
                            <p:stCondLst>
                              <p:cond delay="1250"/>
                            </p:stCondLst>
                            <p:childTnLst>
                              <p:par>
                                <p:cTn id="98" presetID="22" presetClass="entr" presetSubtype="8"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750"/>
                                        <p:tgtEl>
                                          <p:spTgt spid="33"/>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750"/>
                                        <p:tgtEl>
                                          <p:spTgt spid="39"/>
                                        </p:tgtEl>
                                      </p:cBhvr>
                                    </p:animEffect>
                                  </p:childTnLst>
                                </p:cTn>
                              </p:par>
                            </p:childTnLst>
                          </p:cTn>
                        </p:par>
                        <p:par>
                          <p:cTn id="105" fill="hold">
                            <p:stCondLst>
                              <p:cond delay="2750"/>
                            </p:stCondLst>
                            <p:childTnLst>
                              <p:par>
                                <p:cTn id="106" presetID="22" presetClass="entr" presetSubtype="1" fill="hold" nodeType="after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up)">
                                      <p:cBhvr>
                                        <p:cTn id="108" dur="750"/>
                                        <p:tgtEl>
                                          <p:spTgt spid="44"/>
                                        </p:tgtEl>
                                      </p:cBhvr>
                                    </p:animEffect>
                                  </p:childTnLst>
                                </p:cTn>
                              </p:par>
                            </p:childTnLst>
                          </p:cTn>
                        </p:par>
                        <p:par>
                          <p:cTn id="109" fill="hold">
                            <p:stCondLst>
                              <p:cond delay="3500"/>
                            </p:stCondLst>
                            <p:childTnLst>
                              <p:par>
                                <p:cTn id="110" presetID="10" presetClass="entr" presetSubtype="0" fill="hold" grpId="0" nodeType="after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750"/>
                                        <p:tgtEl>
                                          <p:spTgt spid="45"/>
                                        </p:tgtEl>
                                      </p:cBhvr>
                                    </p:animEffect>
                                  </p:childTnLst>
                                </p:cTn>
                              </p:par>
                            </p:childTnLst>
                          </p:cTn>
                        </p:par>
                        <p:par>
                          <p:cTn id="113" fill="hold">
                            <p:stCondLst>
                              <p:cond delay="4250"/>
                            </p:stCondLst>
                            <p:childTnLst>
                              <p:par>
                                <p:cTn id="114" presetID="22" presetClass="entr" presetSubtype="8" fill="hold" nodeType="after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wipe(left)">
                                      <p:cBhvr>
                                        <p:cTn id="116" dur="750"/>
                                        <p:tgtEl>
                                          <p:spTgt spid="40"/>
                                        </p:tgtEl>
                                      </p:cBhvr>
                                    </p:animEffect>
                                  </p:childTnLst>
                                </p:cTn>
                              </p:par>
                            </p:childTnLst>
                          </p:cTn>
                        </p:par>
                        <p:par>
                          <p:cTn id="117" fill="hold">
                            <p:stCondLst>
                              <p:cond delay="5000"/>
                            </p:stCondLst>
                            <p:childTnLst>
                              <p:par>
                                <p:cTn id="118" presetID="10" presetClass="entr" presetSubtype="0"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750"/>
                                        <p:tgtEl>
                                          <p:spTgt spid="41"/>
                                        </p:tgtEl>
                                      </p:cBhvr>
                                    </p:animEffect>
                                  </p:childTnLst>
                                </p:cTn>
                              </p:par>
                            </p:childTnLst>
                          </p:cTn>
                        </p:par>
                        <p:par>
                          <p:cTn id="121" fill="hold">
                            <p:stCondLst>
                              <p:cond delay="5750"/>
                            </p:stCondLst>
                            <p:childTnLst>
                              <p:par>
                                <p:cTn id="122" presetID="22" presetClass="entr" presetSubtype="4" fill="hold"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wipe(down)">
                                      <p:cBhvr>
                                        <p:cTn id="124" dur="750"/>
                                        <p:tgtEl>
                                          <p:spTgt spid="42"/>
                                        </p:tgtEl>
                                      </p:cBhvr>
                                    </p:animEffect>
                                  </p:childTnLst>
                                </p:cTn>
                              </p:par>
                            </p:childTnLst>
                          </p:cTn>
                        </p:par>
                        <p:par>
                          <p:cTn id="125" fill="hold">
                            <p:stCondLst>
                              <p:cond delay="6500"/>
                            </p:stCondLst>
                            <p:childTnLst>
                              <p:par>
                                <p:cTn id="126" presetID="10" presetClass="entr" presetSubtype="0" fill="hold" grpId="0" nodeType="after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75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fade">
                                      <p:cBhvr>
                                        <p:cTn id="133" dur="750"/>
                                        <p:tgtEl>
                                          <p:spTgt spid="35"/>
                                        </p:tgtEl>
                                      </p:cBhvr>
                                    </p:animEffect>
                                  </p:childTnLst>
                                </p:cTn>
                              </p:par>
                            </p:childTnLst>
                          </p:cTn>
                        </p:par>
                        <p:par>
                          <p:cTn id="134" fill="hold">
                            <p:stCondLst>
                              <p:cond delay="750"/>
                            </p:stCondLst>
                            <p:childTnLst>
                              <p:par>
                                <p:cTn id="135" presetID="22" presetClass="entr" presetSubtype="8" fill="hold" nodeType="after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wipe(left)">
                                      <p:cBhvr>
                                        <p:cTn id="137" dur="750"/>
                                        <p:tgtEl>
                                          <p:spTgt spid="36"/>
                                        </p:tgtEl>
                                      </p:cBhvr>
                                    </p:animEffect>
                                  </p:childTnLst>
                                </p:cTn>
                              </p:par>
                            </p:childTnLst>
                          </p:cTn>
                        </p:par>
                        <p:par>
                          <p:cTn id="138" fill="hold">
                            <p:stCondLst>
                              <p:cond delay="1500"/>
                            </p:stCondLst>
                            <p:childTnLst>
                              <p:par>
                                <p:cTn id="139" presetID="10" presetClass="entr" presetSubtype="0" fill="hold" grpId="0" nodeType="after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fade">
                                      <p:cBhvr>
                                        <p:cTn id="141" dur="750"/>
                                        <p:tgtEl>
                                          <p:spTgt spid="37"/>
                                        </p:tgtEl>
                                      </p:cBhvr>
                                    </p:animEffect>
                                  </p:childTnLst>
                                </p:cTn>
                              </p:par>
                            </p:childTnLst>
                          </p:cTn>
                        </p:par>
                        <p:par>
                          <p:cTn id="142" fill="hold">
                            <p:stCondLst>
                              <p:cond delay="2250"/>
                            </p:stCondLst>
                            <p:childTnLst>
                              <p:par>
                                <p:cTn id="143" presetID="22" presetClass="entr" presetSubtype="1" fill="hold"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wipe(up)">
                                      <p:cBhvr>
                                        <p:cTn id="145" dur="750"/>
                                        <p:tgtEl>
                                          <p:spTgt spid="51"/>
                                        </p:tgtEl>
                                      </p:cBhvr>
                                    </p:animEffect>
                                  </p:childTnLst>
                                </p:cTn>
                              </p:par>
                            </p:childTnLst>
                          </p:cTn>
                        </p:par>
                        <p:par>
                          <p:cTn id="146" fill="hold">
                            <p:stCondLst>
                              <p:cond delay="3000"/>
                            </p:stCondLst>
                            <p:childTnLst>
                              <p:par>
                                <p:cTn id="147" presetID="10" presetClass="entr" presetSubtype="0" fill="hold" grpId="0" nodeType="after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750"/>
                                        <p:tgtEl>
                                          <p:spTgt spid="52"/>
                                        </p:tgtEl>
                                      </p:cBhvr>
                                    </p:animEffect>
                                  </p:childTnLst>
                                </p:cTn>
                              </p:par>
                            </p:childTnLst>
                          </p:cTn>
                        </p:par>
                        <p:par>
                          <p:cTn id="150" fill="hold">
                            <p:stCondLst>
                              <p:cond delay="3750"/>
                            </p:stCondLst>
                            <p:childTnLst>
                              <p:par>
                                <p:cTn id="151" presetID="22" presetClass="entr" presetSubtype="8" fill="hold" nodeType="afterEffect">
                                  <p:stCondLst>
                                    <p:cond delay="0"/>
                                  </p:stCondLst>
                                  <p:childTnLst>
                                    <p:set>
                                      <p:cBhvr>
                                        <p:cTn id="152" dur="1" fill="hold">
                                          <p:stCondLst>
                                            <p:cond delay="0"/>
                                          </p:stCondLst>
                                        </p:cTn>
                                        <p:tgtEl>
                                          <p:spTgt spid="38"/>
                                        </p:tgtEl>
                                        <p:attrNameLst>
                                          <p:attrName>style.visibility</p:attrName>
                                        </p:attrNameLst>
                                      </p:cBhvr>
                                      <p:to>
                                        <p:strVal val="visible"/>
                                      </p:to>
                                    </p:set>
                                    <p:animEffect transition="in" filter="wipe(left)">
                                      <p:cBhvr>
                                        <p:cTn id="153" dur="750"/>
                                        <p:tgtEl>
                                          <p:spTgt spid="38"/>
                                        </p:tgtEl>
                                      </p:cBhvr>
                                    </p:animEffect>
                                  </p:childTnLst>
                                </p:cTn>
                              </p:par>
                            </p:childTnLst>
                          </p:cTn>
                        </p:par>
                        <p:par>
                          <p:cTn id="154" fill="hold">
                            <p:stCondLst>
                              <p:cond delay="4500"/>
                            </p:stCondLst>
                            <p:childTnLst>
                              <p:par>
                                <p:cTn id="155" presetID="10" presetClass="entr" presetSubtype="0" fill="hold" grpId="0" nodeType="after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750"/>
                                        <p:tgtEl>
                                          <p:spTgt spid="47"/>
                                        </p:tgtEl>
                                      </p:cBhvr>
                                    </p:animEffect>
                                  </p:childTnLst>
                                </p:cTn>
                              </p:par>
                            </p:childTnLst>
                          </p:cTn>
                        </p:par>
                        <p:par>
                          <p:cTn id="158" fill="hold">
                            <p:stCondLst>
                              <p:cond delay="5250"/>
                            </p:stCondLst>
                            <p:childTnLst>
                              <p:par>
                                <p:cTn id="159" presetID="22" presetClass="entr" presetSubtype="4" fill="hold" nodeType="afterEffect">
                                  <p:stCondLst>
                                    <p:cond delay="0"/>
                                  </p:stCondLst>
                                  <p:childTnLst>
                                    <p:set>
                                      <p:cBhvr>
                                        <p:cTn id="160" dur="1" fill="hold">
                                          <p:stCondLst>
                                            <p:cond delay="0"/>
                                          </p:stCondLst>
                                        </p:cTn>
                                        <p:tgtEl>
                                          <p:spTgt spid="48"/>
                                        </p:tgtEl>
                                        <p:attrNameLst>
                                          <p:attrName>style.visibility</p:attrName>
                                        </p:attrNameLst>
                                      </p:cBhvr>
                                      <p:to>
                                        <p:strVal val="visible"/>
                                      </p:to>
                                    </p:set>
                                    <p:animEffect transition="in" filter="wipe(down)">
                                      <p:cBhvr>
                                        <p:cTn id="161" dur="750"/>
                                        <p:tgtEl>
                                          <p:spTgt spid="48"/>
                                        </p:tgtEl>
                                      </p:cBhvr>
                                    </p:animEffect>
                                  </p:childTnLst>
                                </p:cTn>
                              </p:par>
                            </p:childTnLst>
                          </p:cTn>
                        </p:par>
                        <p:par>
                          <p:cTn id="162" fill="hold">
                            <p:stCondLst>
                              <p:cond delay="6000"/>
                            </p:stCondLst>
                            <p:childTnLst>
                              <p:par>
                                <p:cTn id="163" presetID="10" presetClass="entr" presetSubtype="0" fill="hold" grpId="0" nodeType="afterEffect">
                                  <p:stCondLst>
                                    <p:cond delay="0"/>
                                  </p:stCondLst>
                                  <p:childTnLst>
                                    <p:set>
                                      <p:cBhvr>
                                        <p:cTn id="164" dur="1" fill="hold">
                                          <p:stCondLst>
                                            <p:cond delay="0"/>
                                          </p:stCondLst>
                                        </p:cTn>
                                        <p:tgtEl>
                                          <p:spTgt spid="50"/>
                                        </p:tgtEl>
                                        <p:attrNameLst>
                                          <p:attrName>style.visibility</p:attrName>
                                        </p:attrNameLst>
                                      </p:cBhvr>
                                      <p:to>
                                        <p:strVal val="visible"/>
                                      </p:to>
                                    </p:set>
                                    <p:animEffect transition="in" filter="fade">
                                      <p:cBhvr>
                                        <p:cTn id="165" dur="750"/>
                                        <p:tgtEl>
                                          <p:spTgt spid="5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fade">
                                      <p:cBhvr>
                                        <p:cTn id="170" dur="500"/>
                                        <p:tgtEl>
                                          <p:spTgt spid="53"/>
                                        </p:tgtEl>
                                      </p:cBhvr>
                                    </p:animEffect>
                                  </p:childTnLst>
                                </p:cTn>
                              </p:par>
                            </p:childTnLst>
                          </p:cTn>
                        </p:par>
                        <p:par>
                          <p:cTn id="171" fill="hold">
                            <p:stCondLst>
                              <p:cond delay="500"/>
                            </p:stCondLst>
                            <p:childTnLst>
                              <p:par>
                                <p:cTn id="172" presetID="10" presetClass="entr" presetSubtype="0" fill="hold" grpId="0" nodeType="afterEffect">
                                  <p:stCondLst>
                                    <p:cond delay="20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500"/>
                                        <p:tgtEl>
                                          <p:spTgt spid="56"/>
                                        </p:tgtEl>
                                      </p:cBhvr>
                                    </p:animEffect>
                                  </p:childTnLst>
                                </p:cTn>
                              </p:par>
                            </p:childTnLst>
                          </p:cTn>
                        </p:par>
                      </p:childTnLst>
                    </p:cTn>
                  </p:par>
                  <p:par>
                    <p:cTn id="175" fill="hold">
                      <p:stCondLst>
                        <p:cond delay="indefinite"/>
                      </p:stCondLst>
                      <p:childTnLst>
                        <p:par>
                          <p:cTn id="176" fill="hold">
                            <p:stCondLst>
                              <p:cond delay="0"/>
                            </p:stCondLst>
                            <p:childTnLst>
                              <p:par>
                                <p:cTn id="177" presetID="21" presetClass="entr" presetSubtype="1" fill="hold" grpId="0" nodeType="clickEffect">
                                  <p:stCondLst>
                                    <p:cond delay="0"/>
                                  </p:stCondLst>
                                  <p:childTnLst>
                                    <p:set>
                                      <p:cBhvr>
                                        <p:cTn id="178" dur="1" fill="hold">
                                          <p:stCondLst>
                                            <p:cond delay="0"/>
                                          </p:stCondLst>
                                        </p:cTn>
                                        <p:tgtEl>
                                          <p:spTgt spid="55"/>
                                        </p:tgtEl>
                                        <p:attrNameLst>
                                          <p:attrName>style.visibility</p:attrName>
                                        </p:attrNameLst>
                                      </p:cBhvr>
                                      <p:to>
                                        <p:strVal val="visible"/>
                                      </p:to>
                                    </p:set>
                                    <p:animEffect transition="in" filter="wheel(1)">
                                      <p:cBhvr>
                                        <p:cTn id="179" dur="2000"/>
                                        <p:tgtEl>
                                          <p:spTgt spid="55"/>
                                        </p:tgtEl>
                                      </p:cBhvr>
                                    </p:animEffect>
                                  </p:childTnLst>
                                </p:cTn>
                              </p:par>
                            </p:childTnLst>
                          </p:cTn>
                        </p:par>
                        <p:par>
                          <p:cTn id="180" fill="hold">
                            <p:stCondLst>
                              <p:cond delay="2000"/>
                            </p:stCondLst>
                            <p:childTnLst>
                              <p:par>
                                <p:cTn id="181" presetID="10" presetClass="entr" presetSubtype="0" fill="hold" grpId="0" nodeType="afterEffect">
                                  <p:stCondLst>
                                    <p:cond delay="0"/>
                                  </p:stCondLst>
                                  <p:childTnLst>
                                    <p:set>
                                      <p:cBhvr>
                                        <p:cTn id="182" dur="1" fill="hold">
                                          <p:stCondLst>
                                            <p:cond delay="0"/>
                                          </p:stCondLst>
                                        </p:cTn>
                                        <p:tgtEl>
                                          <p:spTgt spid="54"/>
                                        </p:tgtEl>
                                        <p:attrNameLst>
                                          <p:attrName>style.visibility</p:attrName>
                                        </p:attrNameLst>
                                      </p:cBhvr>
                                      <p:to>
                                        <p:strVal val="visible"/>
                                      </p:to>
                                    </p:set>
                                    <p:animEffect transition="in" filter="fade">
                                      <p:cBhvr>
                                        <p:cTn id="18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27" grpId="0"/>
      <p:bldP spid="25" grpId="0"/>
      <p:bldP spid="15" grpId="0"/>
      <p:bldP spid="17" grpId="0"/>
      <p:bldP spid="23" grpId="0"/>
      <p:bldP spid="21" grpId="0"/>
      <p:bldP spid="28" grpId="0"/>
      <p:bldP spid="29" grpId="0"/>
      <p:bldP spid="2" grpId="0" animBg="1"/>
      <p:bldP spid="31" grpId="0"/>
      <p:bldP spid="39" grpId="0"/>
      <p:bldP spid="41" grpId="0"/>
      <p:bldP spid="43" grpId="0"/>
      <p:bldP spid="45" grpId="0"/>
      <p:bldP spid="46" grpId="0"/>
      <p:bldP spid="49" grpId="0"/>
      <p:bldP spid="35" grpId="0"/>
      <p:bldP spid="37" grpId="0"/>
      <p:bldP spid="47" grpId="0"/>
      <p:bldP spid="50" grpId="0"/>
      <p:bldP spid="52" grpId="0"/>
      <p:bldP spid="53" grpId="0"/>
      <p:bldP spid="54" grpId="0"/>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9" name="Atom up on C5"/>
          <p:cNvSpPr txBox="1"/>
          <p:nvPr/>
        </p:nvSpPr>
        <p:spPr>
          <a:xfrm>
            <a:off x="125146" y="2476240"/>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11" name="Bond, C5-O"/>
          <p:cNvCxnSpPr/>
          <p:nvPr/>
        </p:nvCxnSpPr>
        <p:spPr>
          <a:xfrm rot="19800000">
            <a:off x="345065" y="253800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 name="Atom up on C5"/>
          <p:cNvSpPr txBox="1"/>
          <p:nvPr/>
        </p:nvSpPr>
        <p:spPr>
          <a:xfrm flipH="1">
            <a:off x="795206" y="217180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6" name="Bond, C5-O"/>
          <p:cNvCxnSpPr/>
          <p:nvPr/>
        </p:nvCxnSpPr>
        <p:spPr>
          <a:xfrm rot="1800000" flipH="1">
            <a:off x="1056075" y="2508511"/>
            <a:ext cx="274320"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17" name="Atom O in ring"/>
          <p:cNvSpPr txBox="1"/>
          <p:nvPr/>
        </p:nvSpPr>
        <p:spPr>
          <a:xfrm flipH="1">
            <a:off x="1361478" y="2399970"/>
            <a:ext cx="262892" cy="430887"/>
          </a:xfrm>
          <a:prstGeom prst="rect">
            <a:avLst/>
          </a:prstGeom>
          <a:noFill/>
        </p:spPr>
        <p:txBody>
          <a:bodyPr wrap="none" lIns="0" tIns="0" rIns="0" bIns="0" rtlCol="0">
            <a:spAutoFit/>
          </a:bodyPr>
          <a:lstStyle/>
          <a:p>
            <a:r>
              <a:rPr lang="en-US" sz="2800" dirty="0" smtClean="0">
                <a:solidFill>
                  <a:srgbClr val="FFFF00"/>
                </a:solidFill>
                <a:latin typeface="+mn-lt"/>
              </a:rPr>
              <a:t>H</a:t>
            </a:r>
            <a:endParaRPr lang="en-US" sz="2800" baseline="-25000" dirty="0" smtClean="0">
              <a:solidFill>
                <a:srgbClr val="FFFF00"/>
              </a:solidFill>
              <a:latin typeface="+mn-lt"/>
            </a:endParaRPr>
          </a:p>
        </p:txBody>
      </p:sp>
      <p:cxnSp>
        <p:nvCxnSpPr>
          <p:cNvPr id="22" name="Bond, C5-O"/>
          <p:cNvCxnSpPr/>
          <p:nvPr/>
        </p:nvCxnSpPr>
        <p:spPr>
          <a:xfrm rot="16200000" flipH="1">
            <a:off x="689375" y="2025310"/>
            <a:ext cx="365760"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23" name="Atom O in ring"/>
          <p:cNvSpPr txBox="1"/>
          <p:nvPr/>
        </p:nvSpPr>
        <p:spPr>
          <a:xfrm flipH="1">
            <a:off x="798711" y="1453434"/>
            <a:ext cx="251672" cy="430887"/>
          </a:xfrm>
          <a:prstGeom prst="rect">
            <a:avLst/>
          </a:prstGeom>
          <a:noFill/>
        </p:spPr>
        <p:txBody>
          <a:bodyPr wrap="none" lIns="0" tIns="0" rIns="0" bIns="0" rtlCol="0">
            <a:spAutoFit/>
          </a:bodyPr>
          <a:lstStyle/>
          <a:p>
            <a:r>
              <a:rPr lang="en-US" sz="2800" dirty="0" smtClean="0">
                <a:solidFill>
                  <a:srgbClr val="FFFF00"/>
                </a:solidFill>
                <a:latin typeface="+mn-lt"/>
              </a:rPr>
              <a:t>O</a:t>
            </a:r>
            <a:endParaRPr lang="en-US" sz="2800" baseline="-25000" dirty="0" smtClean="0">
              <a:solidFill>
                <a:srgbClr val="FFFF00"/>
              </a:solidFill>
              <a:latin typeface="+mn-lt"/>
            </a:endParaRPr>
          </a:p>
        </p:txBody>
      </p:sp>
      <p:sp>
        <p:nvSpPr>
          <p:cNvPr id="28" name="TextBox 27"/>
          <p:cNvSpPr txBox="1"/>
          <p:nvPr/>
        </p:nvSpPr>
        <p:spPr>
          <a:xfrm>
            <a:off x="167787" y="793140"/>
            <a:ext cx="1502324" cy="523216"/>
          </a:xfrm>
          <a:prstGeom prst="rect">
            <a:avLst/>
          </a:prstGeom>
          <a:noFill/>
        </p:spPr>
        <p:txBody>
          <a:bodyPr wrap="none" lIns="91435" tIns="45718" rIns="91435" bIns="45718" rtlCol="0">
            <a:spAutoFit/>
          </a:bodyPr>
          <a:lstStyle/>
          <a:p>
            <a:r>
              <a:rPr lang="en-US" sz="2800" dirty="0" smtClean="0">
                <a:solidFill>
                  <a:srgbClr val="FFFF00"/>
                </a:solidFill>
                <a:latin typeface="+mn-lt"/>
              </a:rPr>
              <a:t>aldehyde</a:t>
            </a:r>
            <a:endParaRPr lang="en-US" sz="2800" dirty="0">
              <a:solidFill>
                <a:srgbClr val="FFFF00"/>
              </a:solidFill>
              <a:latin typeface="+mn-lt"/>
            </a:endParaRPr>
          </a:p>
        </p:txBody>
      </p:sp>
      <p:sp>
        <p:nvSpPr>
          <p:cNvPr id="29" name="TextBox 28"/>
          <p:cNvSpPr txBox="1"/>
          <p:nvPr/>
        </p:nvSpPr>
        <p:spPr>
          <a:xfrm>
            <a:off x="1204821" y="1529379"/>
            <a:ext cx="2421358" cy="523216"/>
          </a:xfrm>
          <a:prstGeom prst="rect">
            <a:avLst/>
          </a:prstGeom>
          <a:noFill/>
        </p:spPr>
        <p:txBody>
          <a:bodyPr wrap="none" lIns="91435" tIns="45718" rIns="91435" bIns="45718" rtlCol="0">
            <a:spAutoFit/>
          </a:bodyPr>
          <a:lstStyle/>
          <a:p>
            <a:r>
              <a:rPr lang="en-US" sz="2800" dirty="0" smtClean="0">
                <a:solidFill>
                  <a:schemeClr val="bg2">
                    <a:lumMod val="40000"/>
                    <a:lumOff val="60000"/>
                  </a:schemeClr>
                </a:solidFill>
                <a:latin typeface="+mn-lt"/>
              </a:rPr>
              <a:t>carbonyl group</a:t>
            </a:r>
            <a:endParaRPr lang="en-US" sz="2800" dirty="0">
              <a:solidFill>
                <a:schemeClr val="bg2">
                  <a:lumMod val="40000"/>
                  <a:lumOff val="60000"/>
                </a:schemeClr>
              </a:solidFill>
              <a:latin typeface="+mn-lt"/>
            </a:endParaRPr>
          </a:p>
        </p:txBody>
      </p:sp>
      <p:sp>
        <p:nvSpPr>
          <p:cNvPr id="2" name="Oval 1"/>
          <p:cNvSpPr/>
          <p:nvPr/>
        </p:nvSpPr>
        <p:spPr>
          <a:xfrm>
            <a:off x="612586" y="1416653"/>
            <a:ext cx="584449" cy="1245269"/>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2662872" y="2959951"/>
            <a:ext cx="6389826" cy="1569660"/>
          </a:xfrm>
          <a:prstGeom prst="rect">
            <a:avLst/>
          </a:prstGeom>
          <a:noFill/>
        </p:spPr>
        <p:txBody>
          <a:bodyPr wrap="none" rtlCol="0">
            <a:spAutoFit/>
          </a:bodyPr>
          <a:lstStyle/>
          <a:p>
            <a:pPr>
              <a:tabLst>
                <a:tab pos="576263" algn="l"/>
              </a:tabLst>
            </a:pPr>
            <a:r>
              <a:rPr lang="en-US" sz="3200" dirty="0" smtClean="0">
                <a:latin typeface="+mn-lt"/>
              </a:rPr>
              <a:t>R:	in a molecule with more than one</a:t>
            </a:r>
          </a:p>
          <a:p>
            <a:pPr>
              <a:tabLst>
                <a:tab pos="576263" algn="l"/>
              </a:tabLst>
            </a:pPr>
            <a:r>
              <a:rPr lang="en-US" sz="3200" dirty="0">
                <a:latin typeface="+mn-lt"/>
              </a:rPr>
              <a:t>	</a:t>
            </a:r>
            <a:r>
              <a:rPr lang="en-US" sz="3200" dirty="0" smtClean="0">
                <a:latin typeface="+mn-lt"/>
              </a:rPr>
              <a:t>R group, the R’s may be the same</a:t>
            </a:r>
          </a:p>
          <a:p>
            <a:pPr>
              <a:tabLst>
                <a:tab pos="576263" algn="l"/>
              </a:tabLst>
            </a:pPr>
            <a:r>
              <a:rPr lang="en-US" sz="3200" dirty="0">
                <a:latin typeface="+mn-lt"/>
              </a:rPr>
              <a:t>	</a:t>
            </a:r>
            <a:r>
              <a:rPr lang="en-US" sz="3200" dirty="0" smtClean="0">
                <a:latin typeface="+mn-lt"/>
              </a:rPr>
              <a:t>or different.</a:t>
            </a:r>
            <a:endParaRPr lang="en-US" sz="3200" dirty="0">
              <a:latin typeface="+mn-lt"/>
            </a:endParaRPr>
          </a:p>
        </p:txBody>
      </p:sp>
      <p:cxnSp>
        <p:nvCxnSpPr>
          <p:cNvPr id="57" name="Bond, C5-O"/>
          <p:cNvCxnSpPr/>
          <p:nvPr/>
        </p:nvCxnSpPr>
        <p:spPr>
          <a:xfrm rot="16200000" flipH="1">
            <a:off x="779921" y="2025310"/>
            <a:ext cx="365760"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58" name="Atom up on C5"/>
          <p:cNvSpPr txBox="1"/>
          <p:nvPr/>
        </p:nvSpPr>
        <p:spPr>
          <a:xfrm>
            <a:off x="4696370" y="2476240"/>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59" name="Bond, C5-O"/>
          <p:cNvCxnSpPr/>
          <p:nvPr/>
        </p:nvCxnSpPr>
        <p:spPr>
          <a:xfrm rot="19800000">
            <a:off x="4916289" y="253800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0" name="Atom up on C5"/>
          <p:cNvSpPr txBox="1"/>
          <p:nvPr/>
        </p:nvSpPr>
        <p:spPr>
          <a:xfrm flipH="1">
            <a:off x="5366430" y="217180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61" name="Bond, C5-O"/>
          <p:cNvCxnSpPr/>
          <p:nvPr/>
        </p:nvCxnSpPr>
        <p:spPr>
          <a:xfrm rot="1800000" flipH="1">
            <a:off x="5617498" y="2545087"/>
            <a:ext cx="420624"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62" name="Atom O in ring"/>
          <p:cNvSpPr txBox="1"/>
          <p:nvPr/>
        </p:nvSpPr>
        <p:spPr>
          <a:xfrm flipH="1">
            <a:off x="6040854" y="2478626"/>
            <a:ext cx="209994" cy="430887"/>
          </a:xfrm>
          <a:prstGeom prst="rect">
            <a:avLst/>
          </a:prstGeom>
          <a:noFill/>
        </p:spPr>
        <p:txBody>
          <a:bodyPr wrap="none" lIns="0" tIns="0" rIns="0" bIns="0" rtlCol="0">
            <a:spAutoFit/>
          </a:bodyPr>
          <a:lstStyle/>
          <a:p>
            <a:r>
              <a:rPr lang="en-US" sz="2800" dirty="0" smtClean="0">
                <a:solidFill>
                  <a:srgbClr val="FFFF00"/>
                </a:solidFill>
                <a:latin typeface="+mn-lt"/>
              </a:rPr>
              <a:t>R</a:t>
            </a:r>
            <a:endParaRPr lang="en-US" sz="2800" baseline="-25000" dirty="0" smtClean="0">
              <a:solidFill>
                <a:srgbClr val="FFFF00"/>
              </a:solidFill>
              <a:latin typeface="+mn-lt"/>
            </a:endParaRPr>
          </a:p>
        </p:txBody>
      </p:sp>
      <p:cxnSp>
        <p:nvCxnSpPr>
          <p:cNvPr id="63" name="Bond, C5-O"/>
          <p:cNvCxnSpPr/>
          <p:nvPr/>
        </p:nvCxnSpPr>
        <p:spPr>
          <a:xfrm rot="16200000" flipH="1">
            <a:off x="5260599" y="2025310"/>
            <a:ext cx="365760"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64" name="Atom O in ring"/>
          <p:cNvSpPr txBox="1"/>
          <p:nvPr/>
        </p:nvSpPr>
        <p:spPr>
          <a:xfrm flipH="1">
            <a:off x="5369935" y="1453434"/>
            <a:ext cx="251672" cy="430887"/>
          </a:xfrm>
          <a:prstGeom prst="rect">
            <a:avLst/>
          </a:prstGeom>
          <a:noFill/>
        </p:spPr>
        <p:txBody>
          <a:bodyPr wrap="none" lIns="0" tIns="0" rIns="0" bIns="0" rtlCol="0">
            <a:spAutoFit/>
          </a:bodyPr>
          <a:lstStyle/>
          <a:p>
            <a:r>
              <a:rPr lang="en-US" sz="2800" dirty="0" smtClean="0">
                <a:solidFill>
                  <a:srgbClr val="FFFF00"/>
                </a:solidFill>
                <a:latin typeface="+mn-lt"/>
              </a:rPr>
              <a:t>O</a:t>
            </a:r>
            <a:endParaRPr lang="en-US" sz="2800" baseline="-25000" dirty="0" smtClean="0">
              <a:solidFill>
                <a:srgbClr val="FFFF00"/>
              </a:solidFill>
              <a:latin typeface="+mn-lt"/>
            </a:endParaRPr>
          </a:p>
        </p:txBody>
      </p:sp>
      <p:sp>
        <p:nvSpPr>
          <p:cNvPr id="65" name="TextBox 64"/>
          <p:cNvSpPr txBox="1"/>
          <p:nvPr/>
        </p:nvSpPr>
        <p:spPr>
          <a:xfrm>
            <a:off x="4889731" y="793140"/>
            <a:ext cx="1160308" cy="523216"/>
          </a:xfrm>
          <a:prstGeom prst="rect">
            <a:avLst/>
          </a:prstGeom>
          <a:noFill/>
        </p:spPr>
        <p:txBody>
          <a:bodyPr wrap="none" lIns="91435" tIns="45718" rIns="91435" bIns="45718" rtlCol="0">
            <a:spAutoFit/>
          </a:bodyPr>
          <a:lstStyle/>
          <a:p>
            <a:r>
              <a:rPr lang="en-US" sz="2800" dirty="0" smtClean="0">
                <a:solidFill>
                  <a:srgbClr val="FFFF00"/>
                </a:solidFill>
                <a:latin typeface="+mn-lt"/>
              </a:rPr>
              <a:t>ketone</a:t>
            </a:r>
            <a:endParaRPr lang="en-US" sz="2800" dirty="0">
              <a:solidFill>
                <a:srgbClr val="FFFF00"/>
              </a:solidFill>
              <a:latin typeface="+mn-lt"/>
            </a:endParaRPr>
          </a:p>
        </p:txBody>
      </p:sp>
      <p:cxnSp>
        <p:nvCxnSpPr>
          <p:cNvPr id="68" name="Bond, C5-O"/>
          <p:cNvCxnSpPr/>
          <p:nvPr/>
        </p:nvCxnSpPr>
        <p:spPr>
          <a:xfrm rot="16200000" flipH="1">
            <a:off x="5351145" y="2025310"/>
            <a:ext cx="365760" cy="0"/>
          </a:xfrm>
          <a:prstGeom prst="line">
            <a:avLst/>
          </a:prstGeom>
          <a:ln w="28575" cap="flat">
            <a:solidFill>
              <a:srgbClr val="FFFF00"/>
            </a:solidFill>
            <a:tailEnd type="none" w="lg" len="lg"/>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929415" y="1529379"/>
            <a:ext cx="1736684" cy="523216"/>
          </a:xfrm>
          <a:prstGeom prst="rect">
            <a:avLst/>
          </a:prstGeom>
          <a:noFill/>
        </p:spPr>
        <p:txBody>
          <a:bodyPr wrap="none" lIns="91435" tIns="45718" rIns="91435" bIns="45718" rtlCol="0">
            <a:spAutoFit/>
          </a:bodyPr>
          <a:lstStyle/>
          <a:p>
            <a:r>
              <a:rPr lang="en-US" sz="2800" dirty="0" smtClean="0">
                <a:solidFill>
                  <a:schemeClr val="bg2">
                    <a:lumMod val="40000"/>
                    <a:lumOff val="60000"/>
                  </a:schemeClr>
                </a:solidFill>
                <a:latin typeface="+mn-lt"/>
              </a:rPr>
              <a:t>acyl group</a:t>
            </a:r>
            <a:endParaRPr lang="en-US" sz="2800" dirty="0">
              <a:solidFill>
                <a:schemeClr val="bg2">
                  <a:lumMod val="40000"/>
                  <a:lumOff val="60000"/>
                </a:schemeClr>
              </a:solidFill>
              <a:latin typeface="+mn-lt"/>
            </a:endParaRPr>
          </a:p>
        </p:txBody>
      </p:sp>
      <p:sp>
        <p:nvSpPr>
          <p:cNvPr id="70" name="Oval 69"/>
          <p:cNvSpPr/>
          <p:nvPr/>
        </p:nvSpPr>
        <p:spPr>
          <a:xfrm>
            <a:off x="4222045" y="1394076"/>
            <a:ext cx="1733452" cy="1543298"/>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4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par>
                          <p:cTn id="24" fill="hold">
                            <p:stCondLst>
                              <p:cond delay="4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1000"/>
                                        <p:tgtEl>
                                          <p:spTgt spid="22"/>
                                        </p:tgtEl>
                                      </p:cBhvr>
                                    </p:animEffect>
                                  </p:childTnLst>
                                </p:cTn>
                              </p:par>
                            </p:childTnLst>
                          </p:cTn>
                        </p:par>
                        <p:par>
                          <p:cTn id="28" fill="hold">
                            <p:stCondLst>
                              <p:cond delay="5500"/>
                            </p:stCondLst>
                            <p:childTnLst>
                              <p:par>
                                <p:cTn id="29" presetID="22" presetClass="entr" presetSubtype="4"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down)">
                                      <p:cBhvr>
                                        <p:cTn id="31" dur="1000"/>
                                        <p:tgtEl>
                                          <p:spTgt spid="57"/>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heel(1)">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left)">
                                      <p:cBhvr>
                                        <p:cTn id="59" dur="1000"/>
                                        <p:tgtEl>
                                          <p:spTgt spid="5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childTnLst>
                                </p:cTn>
                              </p:par>
                            </p:childTnLst>
                          </p:cTn>
                        </p:par>
                        <p:par>
                          <p:cTn id="64" fill="hold">
                            <p:stCondLst>
                              <p:cond delay="2500"/>
                            </p:stCondLst>
                            <p:childTnLst>
                              <p:par>
                                <p:cTn id="65" presetID="22" presetClass="entr" presetSubtype="8"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left)">
                                      <p:cBhvr>
                                        <p:cTn id="67" dur="1000"/>
                                        <p:tgtEl>
                                          <p:spTgt spid="61"/>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childTnLst>
                                </p:cTn>
                              </p:par>
                            </p:childTnLst>
                          </p:cTn>
                        </p:par>
                        <p:par>
                          <p:cTn id="72" fill="hold">
                            <p:stCondLst>
                              <p:cond delay="4500"/>
                            </p:stCondLst>
                            <p:childTnLst>
                              <p:par>
                                <p:cTn id="73" presetID="22" presetClass="entr" presetSubtype="4" fill="hold" nodeType="after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ipe(down)">
                                      <p:cBhvr>
                                        <p:cTn id="75" dur="1000"/>
                                        <p:tgtEl>
                                          <p:spTgt spid="63"/>
                                        </p:tgtEl>
                                      </p:cBhvr>
                                    </p:animEffect>
                                  </p:childTnLst>
                                </p:cTn>
                              </p:par>
                            </p:childTnLst>
                          </p:cTn>
                        </p:par>
                        <p:par>
                          <p:cTn id="76" fill="hold">
                            <p:stCondLst>
                              <p:cond delay="5500"/>
                            </p:stCondLst>
                            <p:childTnLst>
                              <p:par>
                                <p:cTn id="77" presetID="22" presetClass="entr" presetSubtype="4" fill="hold" nodeType="after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down)">
                                      <p:cBhvr>
                                        <p:cTn id="79" dur="1000"/>
                                        <p:tgtEl>
                                          <p:spTgt spid="68"/>
                                        </p:tgtEl>
                                      </p:cBhvr>
                                    </p:animEffect>
                                  </p:childTnLst>
                                </p:cTn>
                              </p:par>
                            </p:childTnLst>
                          </p:cTn>
                        </p:par>
                        <p:par>
                          <p:cTn id="80" fill="hold">
                            <p:stCondLst>
                              <p:cond delay="6500"/>
                            </p:stCondLst>
                            <p:childTnLst>
                              <p:par>
                                <p:cTn id="81" presetID="10" presetClass="entr" presetSubtype="0" fill="hold" grpId="0"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wheel(1)">
                                      <p:cBhvr>
                                        <p:cTn id="98" dur="2000"/>
                                        <p:tgtEl>
                                          <p:spTgt spid="7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23" grpId="0"/>
      <p:bldP spid="28" grpId="0"/>
      <p:bldP spid="29" grpId="0"/>
      <p:bldP spid="2" grpId="0" animBg="1"/>
      <p:bldP spid="49" grpId="0"/>
      <p:bldP spid="58" grpId="0"/>
      <p:bldP spid="60" grpId="0"/>
      <p:bldP spid="62" grpId="0"/>
      <p:bldP spid="64" grpId="0"/>
      <p:bldP spid="65" grpId="0"/>
      <p:bldP spid="69" grpId="0"/>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a:xfrm>
            <a:off x="0" y="6288555"/>
            <a:ext cx="3429905" cy="397172"/>
          </a:xfrm>
        </p:spPr>
        <p:txBody>
          <a:bodyPr/>
          <a:lstStyle/>
          <a:p>
            <a:endParaRPr lang="en-US"/>
          </a:p>
        </p:txBody>
      </p:sp>
      <p:sp>
        <p:nvSpPr>
          <p:cNvPr id="28" name="TextBox 27"/>
          <p:cNvSpPr txBox="1"/>
          <p:nvPr/>
        </p:nvSpPr>
        <p:spPr>
          <a:xfrm>
            <a:off x="246810" y="623805"/>
            <a:ext cx="1079131" cy="523216"/>
          </a:xfrm>
          <a:prstGeom prst="rect">
            <a:avLst/>
          </a:prstGeom>
          <a:noFill/>
        </p:spPr>
        <p:txBody>
          <a:bodyPr wrap="none" lIns="91435" tIns="45718" rIns="91435" bIns="45718" rtlCol="0">
            <a:spAutoFit/>
          </a:bodyPr>
          <a:lstStyle/>
          <a:p>
            <a:r>
              <a:rPr lang="en-US" sz="2800" dirty="0" smtClean="0">
                <a:latin typeface="+mn-lt"/>
              </a:rPr>
              <a:t>amine</a:t>
            </a:r>
            <a:endParaRPr lang="en-US" sz="2800" dirty="0">
              <a:latin typeface="+mn-lt"/>
            </a:endParaRPr>
          </a:p>
        </p:txBody>
      </p:sp>
      <p:sp>
        <p:nvSpPr>
          <p:cNvPr id="49" name="TextBox 48"/>
          <p:cNvSpPr txBox="1"/>
          <p:nvPr/>
        </p:nvSpPr>
        <p:spPr>
          <a:xfrm>
            <a:off x="4164298" y="1105335"/>
            <a:ext cx="4832949" cy="2062103"/>
          </a:xfrm>
          <a:prstGeom prst="rect">
            <a:avLst/>
          </a:prstGeom>
          <a:noFill/>
        </p:spPr>
        <p:txBody>
          <a:bodyPr wrap="square" rtlCol="0">
            <a:spAutoFit/>
          </a:bodyPr>
          <a:lstStyle/>
          <a:p>
            <a:pPr>
              <a:tabLst>
                <a:tab pos="576263" algn="l"/>
              </a:tabLst>
            </a:pPr>
            <a:r>
              <a:rPr lang="en-US" sz="3200" dirty="0" smtClean="0">
                <a:latin typeface="+mn-lt"/>
              </a:rPr>
              <a:t>Under physiological conditions, amines are protonated, and carboxylic acids are deprotonated.</a:t>
            </a:r>
            <a:endParaRPr lang="en-US" sz="3200" dirty="0">
              <a:latin typeface="+mn-lt"/>
            </a:endParaRPr>
          </a:p>
        </p:txBody>
      </p:sp>
      <p:sp>
        <p:nvSpPr>
          <p:cNvPr id="41" name="Atom up on C5"/>
          <p:cNvSpPr txBox="1"/>
          <p:nvPr/>
        </p:nvSpPr>
        <p:spPr>
          <a:xfrm>
            <a:off x="260829" y="1674722"/>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42" name="Bond, C5-O"/>
          <p:cNvCxnSpPr/>
          <p:nvPr/>
        </p:nvCxnSpPr>
        <p:spPr>
          <a:xfrm>
            <a:off x="514615" y="191711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3" name="Atom up on C5"/>
          <p:cNvSpPr txBox="1"/>
          <p:nvPr/>
        </p:nvSpPr>
        <p:spPr>
          <a:xfrm flipH="1">
            <a:off x="964756" y="1686378"/>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46" name="Bond, C5-O"/>
          <p:cNvCxnSpPr/>
          <p:nvPr/>
        </p:nvCxnSpPr>
        <p:spPr>
          <a:xfrm rot="16200000" flipH="1">
            <a:off x="961090" y="1585604"/>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6" name="Atom O in ring"/>
          <p:cNvSpPr txBox="1"/>
          <p:nvPr/>
        </p:nvSpPr>
        <p:spPr>
          <a:xfrm flipH="1">
            <a:off x="968261" y="105832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71" name="Bond, C5-O"/>
          <p:cNvCxnSpPr/>
          <p:nvPr/>
        </p:nvCxnSpPr>
        <p:spPr>
          <a:xfrm rot="16200000" flipH="1">
            <a:off x="961090" y="2190214"/>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2" name="Atom up on C5"/>
          <p:cNvSpPr txBox="1"/>
          <p:nvPr/>
        </p:nvSpPr>
        <p:spPr>
          <a:xfrm flipH="1">
            <a:off x="1158082" y="1607355"/>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73" name="Atom O in ring"/>
          <p:cNvSpPr txBox="1"/>
          <p:nvPr/>
        </p:nvSpPr>
        <p:spPr>
          <a:xfrm flipH="1">
            <a:off x="968261" y="230196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74" name="Atom up on C5"/>
          <p:cNvSpPr txBox="1"/>
          <p:nvPr/>
        </p:nvSpPr>
        <p:spPr>
          <a:xfrm>
            <a:off x="260829" y="3477829"/>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75" name="Bond, C5-O"/>
          <p:cNvCxnSpPr/>
          <p:nvPr/>
        </p:nvCxnSpPr>
        <p:spPr>
          <a:xfrm>
            <a:off x="514615" y="372022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6" name="Atom up on C5"/>
          <p:cNvSpPr txBox="1"/>
          <p:nvPr/>
        </p:nvSpPr>
        <p:spPr>
          <a:xfrm flipH="1">
            <a:off x="964756" y="3489485"/>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77" name="Bond, C5-O"/>
          <p:cNvCxnSpPr/>
          <p:nvPr/>
        </p:nvCxnSpPr>
        <p:spPr>
          <a:xfrm rot="16200000" flipH="1">
            <a:off x="961090" y="3388711"/>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8" name="Atom O in ring"/>
          <p:cNvSpPr txBox="1"/>
          <p:nvPr/>
        </p:nvSpPr>
        <p:spPr>
          <a:xfrm flipH="1">
            <a:off x="968261" y="2861427"/>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79" name="Bond, C5-O"/>
          <p:cNvCxnSpPr/>
          <p:nvPr/>
        </p:nvCxnSpPr>
        <p:spPr>
          <a:xfrm rot="16200000" flipH="1">
            <a:off x="915370" y="4060491"/>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0" name="Atom up on C5"/>
          <p:cNvSpPr txBox="1"/>
          <p:nvPr/>
        </p:nvSpPr>
        <p:spPr>
          <a:xfrm flipH="1">
            <a:off x="1158082" y="3410462"/>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81" name="Atom O in ring"/>
          <p:cNvSpPr txBox="1"/>
          <p:nvPr/>
        </p:nvSpPr>
        <p:spPr>
          <a:xfrm flipH="1">
            <a:off x="990839" y="4217960"/>
            <a:ext cx="209994" cy="430887"/>
          </a:xfrm>
          <a:prstGeom prst="rect">
            <a:avLst/>
          </a:prstGeom>
          <a:noFill/>
        </p:spPr>
        <p:txBody>
          <a:bodyPr wrap="none" lIns="0" tIns="0" rIns="0" bIns="0" rtlCol="0">
            <a:spAutoFit/>
          </a:bodyPr>
          <a:lstStyle/>
          <a:p>
            <a:r>
              <a:rPr lang="en-US" sz="2800" dirty="0">
                <a:latin typeface="+mn-lt"/>
              </a:rPr>
              <a:t>R</a:t>
            </a:r>
            <a:endParaRPr lang="en-US" sz="2800" baseline="-25000" dirty="0" smtClean="0">
              <a:latin typeface="+mn-lt"/>
            </a:endParaRPr>
          </a:p>
        </p:txBody>
      </p:sp>
      <p:sp>
        <p:nvSpPr>
          <p:cNvPr id="82" name="Atom up on C5"/>
          <p:cNvSpPr txBox="1"/>
          <p:nvPr/>
        </p:nvSpPr>
        <p:spPr>
          <a:xfrm>
            <a:off x="260829" y="5442094"/>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83" name="Bond, C5-O"/>
          <p:cNvCxnSpPr/>
          <p:nvPr/>
        </p:nvCxnSpPr>
        <p:spPr>
          <a:xfrm>
            <a:off x="514615" y="568448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4" name="Atom up on C5"/>
          <p:cNvSpPr txBox="1"/>
          <p:nvPr/>
        </p:nvSpPr>
        <p:spPr>
          <a:xfrm flipH="1">
            <a:off x="964756" y="5453750"/>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85" name="Bond, C5-O"/>
          <p:cNvCxnSpPr/>
          <p:nvPr/>
        </p:nvCxnSpPr>
        <p:spPr>
          <a:xfrm rot="16200000" flipH="1">
            <a:off x="915370" y="530725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6" name="Atom O in ring"/>
          <p:cNvSpPr txBox="1"/>
          <p:nvPr/>
        </p:nvSpPr>
        <p:spPr>
          <a:xfrm flipH="1">
            <a:off x="979550" y="4735380"/>
            <a:ext cx="209994" cy="430887"/>
          </a:xfrm>
          <a:prstGeom prst="rect">
            <a:avLst/>
          </a:prstGeom>
          <a:noFill/>
        </p:spPr>
        <p:txBody>
          <a:bodyPr wrap="none" lIns="0" tIns="0" rIns="0" bIns="0" rtlCol="0">
            <a:spAutoFit/>
          </a:bodyPr>
          <a:lstStyle/>
          <a:p>
            <a:r>
              <a:rPr lang="en-US" sz="2800" dirty="0">
                <a:latin typeface="+mn-lt"/>
              </a:rPr>
              <a:t>R</a:t>
            </a:r>
            <a:endParaRPr lang="en-US" sz="2800" baseline="-25000" dirty="0" smtClean="0">
              <a:latin typeface="+mn-lt"/>
            </a:endParaRPr>
          </a:p>
        </p:txBody>
      </p:sp>
      <p:cxnSp>
        <p:nvCxnSpPr>
          <p:cNvPr id="87" name="Bond, C5-O"/>
          <p:cNvCxnSpPr/>
          <p:nvPr/>
        </p:nvCxnSpPr>
        <p:spPr>
          <a:xfrm rot="16200000" flipH="1">
            <a:off x="915370" y="602475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8" name="Atom up on C5"/>
          <p:cNvSpPr txBox="1"/>
          <p:nvPr/>
        </p:nvSpPr>
        <p:spPr>
          <a:xfrm flipH="1">
            <a:off x="1158082" y="5374727"/>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89" name="Atom O in ring"/>
          <p:cNvSpPr txBox="1"/>
          <p:nvPr/>
        </p:nvSpPr>
        <p:spPr>
          <a:xfrm flipH="1">
            <a:off x="979550" y="6182225"/>
            <a:ext cx="209994" cy="430887"/>
          </a:xfrm>
          <a:prstGeom prst="rect">
            <a:avLst/>
          </a:prstGeom>
          <a:noFill/>
        </p:spPr>
        <p:txBody>
          <a:bodyPr wrap="none" lIns="0" tIns="0" rIns="0" bIns="0" rtlCol="0">
            <a:spAutoFit/>
          </a:bodyPr>
          <a:lstStyle/>
          <a:p>
            <a:r>
              <a:rPr lang="en-US" sz="2800" dirty="0">
                <a:latin typeface="+mn-lt"/>
              </a:rPr>
              <a:t>R</a:t>
            </a:r>
            <a:endParaRPr lang="en-US" sz="2800" baseline="-25000" dirty="0" smtClean="0">
              <a:latin typeface="+mn-lt"/>
            </a:endParaRPr>
          </a:p>
        </p:txBody>
      </p:sp>
      <p:sp>
        <p:nvSpPr>
          <p:cNvPr id="90" name="Atom up on C5"/>
          <p:cNvSpPr txBox="1"/>
          <p:nvPr/>
        </p:nvSpPr>
        <p:spPr>
          <a:xfrm>
            <a:off x="2157362" y="1674722"/>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91" name="Bond, C5-O"/>
          <p:cNvCxnSpPr/>
          <p:nvPr/>
        </p:nvCxnSpPr>
        <p:spPr>
          <a:xfrm>
            <a:off x="2411148" y="191711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2" name="Atom up on C5"/>
          <p:cNvSpPr txBox="1"/>
          <p:nvPr/>
        </p:nvSpPr>
        <p:spPr>
          <a:xfrm flipH="1">
            <a:off x="2861289" y="1686378"/>
            <a:ext cx="413575" cy="430887"/>
          </a:xfrm>
          <a:prstGeom prst="rect">
            <a:avLst/>
          </a:prstGeom>
          <a:noFill/>
        </p:spPr>
        <p:txBody>
          <a:bodyPr wrap="none" lIns="0" tIns="0" rIns="0" bIns="0" rtlCol="0">
            <a:spAutoFit/>
          </a:bodyPr>
          <a:lstStyle/>
          <a:p>
            <a:r>
              <a:rPr lang="en-US" sz="2800" dirty="0" smtClean="0">
                <a:latin typeface="+mn-lt"/>
              </a:rPr>
              <a:t>N</a:t>
            </a:r>
            <a:r>
              <a:rPr lang="en-US" sz="3600" b="1" baseline="50000" dirty="0" smtClean="0">
                <a:latin typeface="+mn-lt"/>
              </a:rPr>
              <a:t>+</a:t>
            </a:r>
          </a:p>
        </p:txBody>
      </p:sp>
      <p:cxnSp>
        <p:nvCxnSpPr>
          <p:cNvPr id="93" name="Bond, C5-O"/>
          <p:cNvCxnSpPr/>
          <p:nvPr/>
        </p:nvCxnSpPr>
        <p:spPr>
          <a:xfrm rot="16200000" flipH="1">
            <a:off x="2857623" y="1585604"/>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4" name="Atom O in ring"/>
          <p:cNvSpPr txBox="1"/>
          <p:nvPr/>
        </p:nvSpPr>
        <p:spPr>
          <a:xfrm flipH="1">
            <a:off x="2864794" y="105832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95" name="Bond, C5-O"/>
          <p:cNvCxnSpPr/>
          <p:nvPr/>
        </p:nvCxnSpPr>
        <p:spPr>
          <a:xfrm rot="16200000" flipH="1">
            <a:off x="2857623" y="2190214"/>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7" name="Atom O in ring"/>
          <p:cNvSpPr txBox="1"/>
          <p:nvPr/>
        </p:nvSpPr>
        <p:spPr>
          <a:xfrm flipH="1">
            <a:off x="2864794" y="230196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98" name="Bond, C5-O"/>
          <p:cNvCxnSpPr/>
          <p:nvPr/>
        </p:nvCxnSpPr>
        <p:spPr>
          <a:xfrm rot="10800000" flipH="1">
            <a:off x="3140509" y="1914384"/>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9" name="Atom O in ring"/>
          <p:cNvSpPr txBox="1"/>
          <p:nvPr/>
        </p:nvSpPr>
        <p:spPr>
          <a:xfrm flipH="1">
            <a:off x="3452483" y="1680614"/>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102" name="Atom up on C5"/>
          <p:cNvSpPr txBox="1"/>
          <p:nvPr/>
        </p:nvSpPr>
        <p:spPr>
          <a:xfrm flipH="1">
            <a:off x="2522619" y="3489485"/>
            <a:ext cx="1109856" cy="430887"/>
          </a:xfrm>
          <a:prstGeom prst="rect">
            <a:avLst/>
          </a:prstGeom>
          <a:noFill/>
        </p:spPr>
        <p:txBody>
          <a:bodyPr wrap="none" lIns="0" tIns="0" rIns="0" bIns="0" rtlCol="0">
            <a:spAutoFit/>
          </a:bodyPr>
          <a:lstStyle/>
          <a:p>
            <a:r>
              <a:rPr lang="en-US" sz="2800" dirty="0" smtClean="0">
                <a:latin typeface="+mn-lt"/>
              </a:rPr>
              <a:t>R</a:t>
            </a:r>
            <a:r>
              <a:rPr lang="en-US" sz="2800" baseline="-25000" dirty="0" smtClean="0">
                <a:latin typeface="+mn-lt"/>
              </a:rPr>
              <a:t>2</a:t>
            </a:r>
            <a:r>
              <a:rPr lang="en-US" sz="2800" dirty="0" smtClean="0">
                <a:latin typeface="+mn-lt"/>
              </a:rPr>
              <a:t>NH</a:t>
            </a:r>
            <a:r>
              <a:rPr lang="en-US" sz="2800" baseline="-25000" dirty="0" smtClean="0">
                <a:latin typeface="+mn-lt"/>
              </a:rPr>
              <a:t>2</a:t>
            </a:r>
            <a:r>
              <a:rPr lang="en-US" sz="3600" b="1" baseline="50000" dirty="0" smtClean="0">
                <a:latin typeface="+mn-lt"/>
              </a:rPr>
              <a:t>+</a:t>
            </a:r>
            <a:endParaRPr lang="en-US" sz="3600" baseline="50000" dirty="0" smtClean="0">
              <a:latin typeface="+mn-lt"/>
            </a:endParaRPr>
          </a:p>
        </p:txBody>
      </p:sp>
      <p:sp>
        <p:nvSpPr>
          <p:cNvPr id="109" name="Atom up on C5"/>
          <p:cNvSpPr txBox="1"/>
          <p:nvPr/>
        </p:nvSpPr>
        <p:spPr>
          <a:xfrm flipH="1">
            <a:off x="2522619" y="5453750"/>
            <a:ext cx="1004057" cy="430887"/>
          </a:xfrm>
          <a:prstGeom prst="rect">
            <a:avLst/>
          </a:prstGeom>
          <a:noFill/>
        </p:spPr>
        <p:txBody>
          <a:bodyPr wrap="none" lIns="0" tIns="0" rIns="0" bIns="0" rtlCol="0">
            <a:spAutoFit/>
          </a:bodyPr>
          <a:lstStyle/>
          <a:p>
            <a:r>
              <a:rPr lang="en-US" sz="2800" dirty="0" smtClean="0">
                <a:latin typeface="+mn-lt"/>
              </a:rPr>
              <a:t>R</a:t>
            </a:r>
            <a:r>
              <a:rPr lang="en-US" sz="2800" baseline="-25000" dirty="0" smtClean="0">
                <a:latin typeface="+mn-lt"/>
              </a:rPr>
              <a:t>3</a:t>
            </a:r>
            <a:r>
              <a:rPr lang="en-US" sz="2800" dirty="0" smtClean="0">
                <a:latin typeface="+mn-lt"/>
              </a:rPr>
              <a:t>NH</a:t>
            </a:r>
            <a:r>
              <a:rPr lang="en-US" sz="3600" b="1" baseline="50000" dirty="0" smtClean="0">
                <a:latin typeface="+mn-lt"/>
              </a:rPr>
              <a:t>+</a:t>
            </a:r>
            <a:endParaRPr lang="en-US" sz="3600" baseline="-25000" dirty="0" smtClean="0">
              <a:latin typeface="+mn-lt"/>
            </a:endParaRPr>
          </a:p>
        </p:txBody>
      </p:sp>
    </p:spTree>
    <p:extLst>
      <p:ext uri="{BB962C8B-B14F-4D97-AF65-F5344CB8AC3E}">
        <p14:creationId xmlns:p14="http://schemas.microsoft.com/office/powerpoint/2010/main" val="69144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1000"/>
                                        <p:tgtEl>
                                          <p:spTgt spid="42"/>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childTnLst>
                                </p:cTn>
                              </p:par>
                            </p:childTnLst>
                          </p:cTn>
                        </p:par>
                        <p:par>
                          <p:cTn id="16" fill="hold">
                            <p:stCondLst>
                              <p:cond delay="3750"/>
                            </p:stCondLst>
                            <p:childTnLst>
                              <p:par>
                                <p:cTn id="17" presetID="22" presetClass="entr" presetSubtype="4"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1000"/>
                                        <p:tgtEl>
                                          <p:spTgt spid="46"/>
                                        </p:tgtEl>
                                      </p:cBhvr>
                                    </p:animEffect>
                                  </p:childTnLst>
                                </p:cTn>
                              </p:par>
                            </p:childTnLst>
                          </p:cTn>
                        </p:par>
                        <p:par>
                          <p:cTn id="20" fill="hold">
                            <p:stCondLst>
                              <p:cond delay="4750"/>
                            </p:stCondLst>
                            <p:childTnLst>
                              <p:par>
                                <p:cTn id="21" presetID="10" presetClass="entr" presetSubtype="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1000"/>
                                        <p:tgtEl>
                                          <p:spTgt spid="66"/>
                                        </p:tgtEl>
                                      </p:cBhvr>
                                    </p:animEffect>
                                  </p:childTnLst>
                                </p:cTn>
                              </p:par>
                            </p:childTnLst>
                          </p:cTn>
                        </p:par>
                        <p:par>
                          <p:cTn id="24" fill="hold">
                            <p:stCondLst>
                              <p:cond delay="5750"/>
                            </p:stCondLst>
                            <p:childTnLst>
                              <p:par>
                                <p:cTn id="25" presetID="22" presetClass="entr" presetSubtype="1"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up)">
                                      <p:cBhvr>
                                        <p:cTn id="27" dur="1000"/>
                                        <p:tgtEl>
                                          <p:spTgt spid="71"/>
                                        </p:tgtEl>
                                      </p:cBhvr>
                                    </p:animEffect>
                                  </p:childTnLst>
                                </p:cTn>
                              </p:par>
                            </p:childTnLst>
                          </p:cTn>
                        </p:par>
                        <p:par>
                          <p:cTn id="28" fill="hold">
                            <p:stCondLst>
                              <p:cond delay="6750"/>
                            </p:stCondLst>
                            <p:childTnLst>
                              <p:par>
                                <p:cTn id="29" presetID="10" presetClass="entr" presetSubtype="0"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7750"/>
                            </p:stCondLst>
                            <p:childTnLst>
                              <p:par>
                                <p:cTn id="33" presetID="10" presetClass="entr" presetSubtype="0"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1000"/>
                                        <p:tgtEl>
                                          <p:spTgt spid="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750"/>
                                        <p:tgtEl>
                                          <p:spTgt spid="74"/>
                                        </p:tgtEl>
                                      </p:cBhvr>
                                    </p:animEffect>
                                  </p:childTnLst>
                                </p:cTn>
                              </p:par>
                            </p:childTnLst>
                          </p:cTn>
                        </p:par>
                        <p:par>
                          <p:cTn id="46" fill="hold">
                            <p:stCondLst>
                              <p:cond delay="750"/>
                            </p:stCondLst>
                            <p:childTnLst>
                              <p:par>
                                <p:cTn id="47" presetID="22" presetClass="entr" presetSubtype="8" fill="hold"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750"/>
                                        <p:tgtEl>
                                          <p:spTgt spid="7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750"/>
                                        <p:tgtEl>
                                          <p:spTgt spid="76"/>
                                        </p:tgtEl>
                                      </p:cBhvr>
                                    </p:animEffect>
                                  </p:childTnLst>
                                </p:cTn>
                              </p:par>
                            </p:childTnLst>
                          </p:cTn>
                        </p:par>
                        <p:par>
                          <p:cTn id="54" fill="hold">
                            <p:stCondLst>
                              <p:cond delay="2250"/>
                            </p:stCondLst>
                            <p:childTnLst>
                              <p:par>
                                <p:cTn id="55" presetID="22" presetClass="entr" presetSubtype="4"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down)">
                                      <p:cBhvr>
                                        <p:cTn id="57" dur="750"/>
                                        <p:tgtEl>
                                          <p:spTgt spid="77"/>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750"/>
                                        <p:tgtEl>
                                          <p:spTgt spid="78"/>
                                        </p:tgtEl>
                                      </p:cBhvr>
                                    </p:animEffect>
                                  </p:childTnLst>
                                </p:cTn>
                              </p:par>
                            </p:childTnLst>
                          </p:cTn>
                        </p:par>
                        <p:par>
                          <p:cTn id="62" fill="hold">
                            <p:stCondLst>
                              <p:cond delay="3750"/>
                            </p:stCondLst>
                            <p:childTnLst>
                              <p:par>
                                <p:cTn id="63" presetID="22" presetClass="entr" presetSubtype="1" fill="hold"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up)">
                                      <p:cBhvr>
                                        <p:cTn id="65" dur="750"/>
                                        <p:tgtEl>
                                          <p:spTgt spid="79"/>
                                        </p:tgtEl>
                                      </p:cBhvr>
                                    </p:animEffect>
                                  </p:childTnLst>
                                </p:cTn>
                              </p:par>
                            </p:childTnLst>
                          </p:cTn>
                        </p:par>
                        <p:par>
                          <p:cTn id="66" fill="hold">
                            <p:stCondLst>
                              <p:cond delay="4500"/>
                            </p:stCondLst>
                            <p:childTnLst>
                              <p:par>
                                <p:cTn id="67" presetID="10" presetClass="entr" presetSubtype="0" fill="hold" grpId="0" nodeType="after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fade">
                                      <p:cBhvr>
                                        <p:cTn id="69" dur="750"/>
                                        <p:tgtEl>
                                          <p:spTgt spid="81"/>
                                        </p:tgtEl>
                                      </p:cBhvr>
                                    </p:animEffect>
                                  </p:childTnLst>
                                </p:cTn>
                              </p:par>
                            </p:childTnLst>
                          </p:cTn>
                        </p:par>
                        <p:par>
                          <p:cTn id="70" fill="hold">
                            <p:stCondLst>
                              <p:cond delay="5250"/>
                            </p:stCondLst>
                            <p:childTnLst>
                              <p:par>
                                <p:cTn id="71" presetID="10" presetClass="entr" presetSubtype="0" fill="hold" grpId="0" nodeType="after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750"/>
                                        <p:tgtEl>
                                          <p:spTgt spid="8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wipe(left)">
                                      <p:cBhvr>
                                        <p:cTn id="82" dur="500"/>
                                        <p:tgtEl>
                                          <p:spTgt spid="83"/>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84"/>
                                        </p:tgtEl>
                                        <p:attrNameLst>
                                          <p:attrName>style.visibility</p:attrName>
                                        </p:attrNameLst>
                                      </p:cBhvr>
                                      <p:to>
                                        <p:strVal val="visible"/>
                                      </p:to>
                                    </p:set>
                                    <p:animEffect transition="in" filter="fade">
                                      <p:cBhvr>
                                        <p:cTn id="86" dur="500"/>
                                        <p:tgtEl>
                                          <p:spTgt spid="84"/>
                                        </p:tgtEl>
                                      </p:cBhvr>
                                    </p:animEffect>
                                  </p:childTnLst>
                                </p:cTn>
                              </p:par>
                            </p:childTnLst>
                          </p:cTn>
                        </p:par>
                        <p:par>
                          <p:cTn id="87" fill="hold">
                            <p:stCondLst>
                              <p:cond delay="1500"/>
                            </p:stCondLst>
                            <p:childTnLst>
                              <p:par>
                                <p:cTn id="88" presetID="22" presetClass="entr" presetSubtype="4" fill="hold" nodeType="after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wipe(down)">
                                      <p:cBhvr>
                                        <p:cTn id="90" dur="500"/>
                                        <p:tgtEl>
                                          <p:spTgt spid="85"/>
                                        </p:tgtEl>
                                      </p:cBhvr>
                                    </p:animEffec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86"/>
                                        </p:tgtEl>
                                        <p:attrNameLst>
                                          <p:attrName>style.visibility</p:attrName>
                                        </p:attrNameLst>
                                      </p:cBhvr>
                                      <p:to>
                                        <p:strVal val="visible"/>
                                      </p:to>
                                    </p:set>
                                    <p:animEffect transition="in" filter="fade">
                                      <p:cBhvr>
                                        <p:cTn id="94" dur="500"/>
                                        <p:tgtEl>
                                          <p:spTgt spid="86"/>
                                        </p:tgtEl>
                                      </p:cBhvr>
                                    </p:animEffect>
                                  </p:childTnLst>
                                </p:cTn>
                              </p:par>
                            </p:childTnLst>
                          </p:cTn>
                        </p:par>
                        <p:par>
                          <p:cTn id="95" fill="hold">
                            <p:stCondLst>
                              <p:cond delay="2500"/>
                            </p:stCondLst>
                            <p:childTnLst>
                              <p:par>
                                <p:cTn id="96" presetID="22" presetClass="entr" presetSubtype="1" fill="hold" nodeType="after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wipe(up)">
                                      <p:cBhvr>
                                        <p:cTn id="98" dur="500"/>
                                        <p:tgtEl>
                                          <p:spTgt spid="87"/>
                                        </p:tgtEl>
                                      </p:cBhvr>
                                    </p:animEffect>
                                  </p:childTnLst>
                                </p:cTn>
                              </p:par>
                            </p:childTnLst>
                          </p:cTn>
                        </p:par>
                        <p:par>
                          <p:cTn id="99" fill="hold">
                            <p:stCondLst>
                              <p:cond delay="3000"/>
                            </p:stCondLst>
                            <p:childTnLst>
                              <p:par>
                                <p:cTn id="100" presetID="10" presetClass="entr" presetSubtype="0" fill="hold" grpId="0" nodeType="after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childTnLst>
                          </p:cTn>
                        </p:par>
                        <p:par>
                          <p:cTn id="103" fill="hold">
                            <p:stCondLst>
                              <p:cond delay="3500"/>
                            </p:stCondLst>
                            <p:childTnLst>
                              <p:par>
                                <p:cTn id="104" presetID="10" presetClass="entr" presetSubtype="0" fill="hold" grpId="0" nodeType="after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fade">
                                      <p:cBhvr>
                                        <p:cTn id="106" dur="500"/>
                                        <p:tgtEl>
                                          <p:spTgt spid="8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fade">
                                      <p:cBhvr>
                                        <p:cTn id="116" dur="500"/>
                                        <p:tgtEl>
                                          <p:spTgt spid="90"/>
                                        </p:tgtEl>
                                      </p:cBhvr>
                                    </p:animEffect>
                                  </p:childTnLst>
                                </p:cTn>
                              </p:par>
                            </p:childTnLst>
                          </p:cTn>
                        </p:par>
                        <p:par>
                          <p:cTn id="117" fill="hold">
                            <p:stCondLst>
                              <p:cond delay="500"/>
                            </p:stCondLst>
                            <p:childTnLst>
                              <p:par>
                                <p:cTn id="118" presetID="22" presetClass="entr" presetSubtype="8"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500"/>
                                        <p:tgtEl>
                                          <p:spTgt spid="91"/>
                                        </p:tgtEl>
                                      </p:cBhvr>
                                    </p:animEffect>
                                  </p:childTnLst>
                                </p:cTn>
                              </p:par>
                            </p:childTnLst>
                          </p:cTn>
                        </p:par>
                        <p:par>
                          <p:cTn id="121" fill="hold">
                            <p:stCondLst>
                              <p:cond delay="1000"/>
                            </p:stCondLst>
                            <p:childTnLst>
                              <p:par>
                                <p:cTn id="122" presetID="10" presetClass="entr" presetSubtype="0" fill="hold" grpId="0" nodeType="afterEffect">
                                  <p:stCondLst>
                                    <p:cond delay="0"/>
                                  </p:stCondLst>
                                  <p:childTnLst>
                                    <p:set>
                                      <p:cBhvr>
                                        <p:cTn id="123" dur="1" fill="hold">
                                          <p:stCondLst>
                                            <p:cond delay="0"/>
                                          </p:stCondLst>
                                        </p:cTn>
                                        <p:tgtEl>
                                          <p:spTgt spid="92"/>
                                        </p:tgtEl>
                                        <p:attrNameLst>
                                          <p:attrName>style.visibility</p:attrName>
                                        </p:attrNameLst>
                                      </p:cBhvr>
                                      <p:to>
                                        <p:strVal val="visible"/>
                                      </p:to>
                                    </p:set>
                                    <p:animEffect transition="in" filter="fade">
                                      <p:cBhvr>
                                        <p:cTn id="124" dur="500"/>
                                        <p:tgtEl>
                                          <p:spTgt spid="92"/>
                                        </p:tgtEl>
                                      </p:cBhvr>
                                    </p:animEffect>
                                  </p:childTnLst>
                                </p:cTn>
                              </p:par>
                            </p:childTnLst>
                          </p:cTn>
                        </p:par>
                        <p:par>
                          <p:cTn id="125" fill="hold">
                            <p:stCondLst>
                              <p:cond delay="1500"/>
                            </p:stCondLst>
                            <p:childTnLst>
                              <p:par>
                                <p:cTn id="126" presetID="22" presetClass="entr" presetSubtype="4" fill="hold" nodeType="afterEffect">
                                  <p:stCondLst>
                                    <p:cond delay="0"/>
                                  </p:stCondLst>
                                  <p:childTnLst>
                                    <p:set>
                                      <p:cBhvr>
                                        <p:cTn id="127" dur="1" fill="hold">
                                          <p:stCondLst>
                                            <p:cond delay="0"/>
                                          </p:stCondLst>
                                        </p:cTn>
                                        <p:tgtEl>
                                          <p:spTgt spid="93"/>
                                        </p:tgtEl>
                                        <p:attrNameLst>
                                          <p:attrName>style.visibility</p:attrName>
                                        </p:attrNameLst>
                                      </p:cBhvr>
                                      <p:to>
                                        <p:strVal val="visible"/>
                                      </p:to>
                                    </p:set>
                                    <p:animEffect transition="in" filter="wipe(down)">
                                      <p:cBhvr>
                                        <p:cTn id="128" dur="500"/>
                                        <p:tgtEl>
                                          <p:spTgt spid="93"/>
                                        </p:tgtEl>
                                      </p:cBhvr>
                                    </p:animEffect>
                                  </p:childTnLst>
                                </p:cTn>
                              </p:par>
                            </p:childTnLst>
                          </p:cTn>
                        </p:par>
                        <p:par>
                          <p:cTn id="129" fill="hold">
                            <p:stCondLst>
                              <p:cond delay="2000"/>
                            </p:stCondLst>
                            <p:childTnLst>
                              <p:par>
                                <p:cTn id="130" presetID="10" presetClass="entr" presetSubtype="0" fill="hold" grpId="0" nodeType="afterEffect">
                                  <p:stCondLst>
                                    <p:cond delay="0"/>
                                  </p:stCondLst>
                                  <p:childTnLst>
                                    <p:set>
                                      <p:cBhvr>
                                        <p:cTn id="131" dur="1" fill="hold">
                                          <p:stCondLst>
                                            <p:cond delay="0"/>
                                          </p:stCondLst>
                                        </p:cTn>
                                        <p:tgtEl>
                                          <p:spTgt spid="94"/>
                                        </p:tgtEl>
                                        <p:attrNameLst>
                                          <p:attrName>style.visibility</p:attrName>
                                        </p:attrNameLst>
                                      </p:cBhvr>
                                      <p:to>
                                        <p:strVal val="visible"/>
                                      </p:to>
                                    </p:set>
                                    <p:animEffect transition="in" filter="fade">
                                      <p:cBhvr>
                                        <p:cTn id="132" dur="500"/>
                                        <p:tgtEl>
                                          <p:spTgt spid="94"/>
                                        </p:tgtEl>
                                      </p:cBhvr>
                                    </p:animEffect>
                                  </p:childTnLst>
                                </p:cTn>
                              </p:par>
                            </p:childTnLst>
                          </p:cTn>
                        </p:par>
                        <p:par>
                          <p:cTn id="133" fill="hold">
                            <p:stCondLst>
                              <p:cond delay="2500"/>
                            </p:stCondLst>
                            <p:childTnLst>
                              <p:par>
                                <p:cTn id="134" presetID="22" presetClass="entr" presetSubtype="1" fill="hold" nodeType="afterEffect">
                                  <p:stCondLst>
                                    <p:cond delay="0"/>
                                  </p:stCondLst>
                                  <p:childTnLst>
                                    <p:set>
                                      <p:cBhvr>
                                        <p:cTn id="135" dur="1" fill="hold">
                                          <p:stCondLst>
                                            <p:cond delay="0"/>
                                          </p:stCondLst>
                                        </p:cTn>
                                        <p:tgtEl>
                                          <p:spTgt spid="95"/>
                                        </p:tgtEl>
                                        <p:attrNameLst>
                                          <p:attrName>style.visibility</p:attrName>
                                        </p:attrNameLst>
                                      </p:cBhvr>
                                      <p:to>
                                        <p:strVal val="visible"/>
                                      </p:to>
                                    </p:set>
                                    <p:animEffect transition="in" filter="wipe(up)">
                                      <p:cBhvr>
                                        <p:cTn id="136" dur="500"/>
                                        <p:tgtEl>
                                          <p:spTgt spid="95"/>
                                        </p:tgtEl>
                                      </p:cBhvr>
                                    </p:animEffect>
                                  </p:childTnLst>
                                </p:cTn>
                              </p:par>
                            </p:childTnLst>
                          </p:cTn>
                        </p:par>
                        <p:par>
                          <p:cTn id="137" fill="hold">
                            <p:stCondLst>
                              <p:cond delay="3000"/>
                            </p:stCondLst>
                            <p:childTnLst>
                              <p:par>
                                <p:cTn id="138" presetID="10" presetClass="entr" presetSubtype="0" fill="hold" grpId="0" nodeType="afterEffect">
                                  <p:stCondLst>
                                    <p:cond delay="0"/>
                                  </p:stCondLst>
                                  <p:childTnLst>
                                    <p:set>
                                      <p:cBhvr>
                                        <p:cTn id="139" dur="1" fill="hold">
                                          <p:stCondLst>
                                            <p:cond delay="0"/>
                                          </p:stCondLst>
                                        </p:cTn>
                                        <p:tgtEl>
                                          <p:spTgt spid="97"/>
                                        </p:tgtEl>
                                        <p:attrNameLst>
                                          <p:attrName>style.visibility</p:attrName>
                                        </p:attrNameLst>
                                      </p:cBhvr>
                                      <p:to>
                                        <p:strVal val="visible"/>
                                      </p:to>
                                    </p:set>
                                    <p:animEffect transition="in" filter="fade">
                                      <p:cBhvr>
                                        <p:cTn id="140" dur="500"/>
                                        <p:tgtEl>
                                          <p:spTgt spid="97"/>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98"/>
                                        </p:tgtEl>
                                        <p:attrNameLst>
                                          <p:attrName>style.visibility</p:attrName>
                                        </p:attrNameLst>
                                      </p:cBhvr>
                                      <p:to>
                                        <p:strVal val="visible"/>
                                      </p:to>
                                    </p:set>
                                    <p:animEffect transition="in" filter="wipe(left)">
                                      <p:cBhvr>
                                        <p:cTn id="144" dur="500"/>
                                        <p:tgtEl>
                                          <p:spTgt spid="98"/>
                                        </p:tgtEl>
                                      </p:cBhvr>
                                    </p:animEffect>
                                  </p:childTnLst>
                                </p:cTn>
                              </p:par>
                            </p:childTnLst>
                          </p:cTn>
                        </p:par>
                        <p:par>
                          <p:cTn id="145" fill="hold">
                            <p:stCondLst>
                              <p:cond delay="4000"/>
                            </p:stCondLst>
                            <p:childTnLst>
                              <p:par>
                                <p:cTn id="146" presetID="10" presetClass="entr" presetSubtype="0" fill="hold" grpId="0" nodeType="afterEffect">
                                  <p:stCondLst>
                                    <p:cond delay="0"/>
                                  </p:stCondLst>
                                  <p:childTnLst>
                                    <p:set>
                                      <p:cBhvr>
                                        <p:cTn id="147" dur="1" fill="hold">
                                          <p:stCondLst>
                                            <p:cond delay="0"/>
                                          </p:stCondLst>
                                        </p:cTn>
                                        <p:tgtEl>
                                          <p:spTgt spid="99"/>
                                        </p:tgtEl>
                                        <p:attrNameLst>
                                          <p:attrName>style.visibility</p:attrName>
                                        </p:attrNameLst>
                                      </p:cBhvr>
                                      <p:to>
                                        <p:strVal val="visible"/>
                                      </p:to>
                                    </p:set>
                                    <p:animEffect transition="in" filter="fade">
                                      <p:cBhvr>
                                        <p:cTn id="148" dur="500"/>
                                        <p:tgtEl>
                                          <p:spTgt spid="9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02"/>
                                        </p:tgtEl>
                                        <p:attrNameLst>
                                          <p:attrName>style.visibility</p:attrName>
                                        </p:attrNameLst>
                                      </p:cBhvr>
                                      <p:to>
                                        <p:strVal val="visible"/>
                                      </p:to>
                                    </p:set>
                                    <p:animEffect transition="in" filter="fade">
                                      <p:cBhvr>
                                        <p:cTn id="153" dur="1000"/>
                                        <p:tgtEl>
                                          <p:spTgt spid="102"/>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9"/>
                                        </p:tgtEl>
                                        <p:attrNameLst>
                                          <p:attrName>style.visibility</p:attrName>
                                        </p:attrNameLst>
                                      </p:cBhvr>
                                      <p:to>
                                        <p:strVal val="visible"/>
                                      </p:to>
                                    </p:set>
                                    <p:animEffect transition="in" filter="fade">
                                      <p:cBhvr>
                                        <p:cTn id="158"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9" grpId="0"/>
      <p:bldP spid="41" grpId="0"/>
      <p:bldP spid="43" grpId="0"/>
      <p:bldP spid="66" grpId="0"/>
      <p:bldP spid="72" grpId="0"/>
      <p:bldP spid="73" grpId="0"/>
      <p:bldP spid="74" grpId="0"/>
      <p:bldP spid="76" grpId="0"/>
      <p:bldP spid="78" grpId="0"/>
      <p:bldP spid="80" grpId="0"/>
      <p:bldP spid="81" grpId="0"/>
      <p:bldP spid="82" grpId="0"/>
      <p:bldP spid="84" grpId="0"/>
      <p:bldP spid="86" grpId="0"/>
      <p:bldP spid="88" grpId="0"/>
      <p:bldP spid="89" grpId="0"/>
      <p:bldP spid="90" grpId="0"/>
      <p:bldP spid="92" grpId="0"/>
      <p:bldP spid="94" grpId="0"/>
      <p:bldP spid="97" grpId="0"/>
      <p:bldP spid="99" grpId="0"/>
      <p:bldP spid="102" grpId="0"/>
      <p:bldP spid="1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9" name="Atom up on C5"/>
          <p:cNvSpPr txBox="1"/>
          <p:nvPr/>
        </p:nvSpPr>
        <p:spPr>
          <a:xfrm>
            <a:off x="125146" y="2702376"/>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11" name="Bond, C5-O"/>
          <p:cNvCxnSpPr/>
          <p:nvPr/>
        </p:nvCxnSpPr>
        <p:spPr>
          <a:xfrm rot="19800000">
            <a:off x="345065" y="276414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 name="Atom up on C5"/>
          <p:cNvSpPr txBox="1"/>
          <p:nvPr/>
        </p:nvSpPr>
        <p:spPr>
          <a:xfrm flipH="1">
            <a:off x="795206" y="2397940"/>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6" name="Bond, C5-O"/>
          <p:cNvCxnSpPr/>
          <p:nvPr/>
        </p:nvCxnSpPr>
        <p:spPr>
          <a:xfrm rot="1800000" flipH="1">
            <a:off x="1056075" y="273464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7" name="Atom O in ring"/>
          <p:cNvSpPr txBox="1"/>
          <p:nvPr/>
        </p:nvSpPr>
        <p:spPr>
          <a:xfrm flipH="1">
            <a:off x="1361478" y="2626106"/>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2" name="Bond, C5-O"/>
          <p:cNvCxnSpPr/>
          <p:nvPr/>
        </p:nvCxnSpPr>
        <p:spPr>
          <a:xfrm rot="16200000" flipH="1">
            <a:off x="689375" y="225144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 name="Atom O in ring"/>
          <p:cNvSpPr txBox="1"/>
          <p:nvPr/>
        </p:nvSpPr>
        <p:spPr>
          <a:xfrm flipH="1">
            <a:off x="798711" y="1679570"/>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sp>
        <p:nvSpPr>
          <p:cNvPr id="28" name="TextBox 27"/>
          <p:cNvSpPr txBox="1"/>
          <p:nvPr/>
        </p:nvSpPr>
        <p:spPr>
          <a:xfrm>
            <a:off x="502075" y="793140"/>
            <a:ext cx="1013409" cy="523216"/>
          </a:xfrm>
          <a:prstGeom prst="rect">
            <a:avLst/>
          </a:prstGeom>
          <a:noFill/>
        </p:spPr>
        <p:txBody>
          <a:bodyPr wrap="none" lIns="91435" tIns="45718" rIns="91435" bIns="45718" rtlCol="0">
            <a:spAutoFit/>
          </a:bodyPr>
          <a:lstStyle/>
          <a:p>
            <a:r>
              <a:rPr lang="en-US" sz="2800" dirty="0" smtClean="0">
                <a:latin typeface="+mn-lt"/>
              </a:rPr>
              <a:t>imine</a:t>
            </a:r>
            <a:endParaRPr lang="en-US" sz="2800" dirty="0">
              <a:latin typeface="+mn-lt"/>
            </a:endParaRPr>
          </a:p>
        </p:txBody>
      </p:sp>
      <p:cxnSp>
        <p:nvCxnSpPr>
          <p:cNvPr id="57" name="Bond, C5-O"/>
          <p:cNvCxnSpPr/>
          <p:nvPr/>
        </p:nvCxnSpPr>
        <p:spPr>
          <a:xfrm rot="16200000" flipH="1">
            <a:off x="779921" y="225144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Bond, C5-O"/>
          <p:cNvCxnSpPr/>
          <p:nvPr/>
        </p:nvCxnSpPr>
        <p:spPr>
          <a:xfrm rot="19800000" flipH="1">
            <a:off x="1056075" y="1694228"/>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Atom O in ring"/>
          <p:cNvSpPr txBox="1"/>
          <p:nvPr/>
        </p:nvSpPr>
        <p:spPr>
          <a:xfrm flipH="1">
            <a:off x="1361478" y="1337329"/>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31" name="Atom up on C5"/>
          <p:cNvSpPr txBox="1"/>
          <p:nvPr/>
        </p:nvSpPr>
        <p:spPr>
          <a:xfrm>
            <a:off x="125146" y="4782079"/>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32" name="Bond, C5-O"/>
          <p:cNvCxnSpPr/>
          <p:nvPr/>
        </p:nvCxnSpPr>
        <p:spPr>
          <a:xfrm rot="19800000">
            <a:off x="345065" y="484384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3" name="Atom up on C5"/>
          <p:cNvSpPr txBox="1"/>
          <p:nvPr/>
        </p:nvSpPr>
        <p:spPr>
          <a:xfrm flipH="1">
            <a:off x="795206" y="4477643"/>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36" name="Bond, C5-O"/>
          <p:cNvCxnSpPr/>
          <p:nvPr/>
        </p:nvCxnSpPr>
        <p:spPr>
          <a:xfrm rot="16200000" flipH="1">
            <a:off x="689375" y="433114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7" name="Atom O in ring"/>
          <p:cNvSpPr txBox="1"/>
          <p:nvPr/>
        </p:nvSpPr>
        <p:spPr>
          <a:xfrm flipH="1">
            <a:off x="798711" y="3759273"/>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38" name="Bond, C5-O"/>
          <p:cNvCxnSpPr/>
          <p:nvPr/>
        </p:nvCxnSpPr>
        <p:spPr>
          <a:xfrm rot="16200000" flipH="1">
            <a:off x="779921" y="433114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 name="Bond, C5-O"/>
          <p:cNvCxnSpPr/>
          <p:nvPr/>
        </p:nvCxnSpPr>
        <p:spPr>
          <a:xfrm rot="19800000" flipH="1">
            <a:off x="1056075" y="3773931"/>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0" name="Atom O in ring"/>
          <p:cNvSpPr txBox="1"/>
          <p:nvPr/>
        </p:nvSpPr>
        <p:spPr>
          <a:xfrm flipH="1">
            <a:off x="1361478" y="3417032"/>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41" name="Bond, C5-O"/>
          <p:cNvCxnSpPr/>
          <p:nvPr/>
        </p:nvCxnSpPr>
        <p:spPr>
          <a:xfrm rot="1800000" flipH="1">
            <a:off x="1037933" y="484384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2" name="Atom up on C5"/>
          <p:cNvSpPr txBox="1"/>
          <p:nvPr/>
        </p:nvSpPr>
        <p:spPr>
          <a:xfrm>
            <a:off x="1440835" y="4782079"/>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sp>
        <p:nvSpPr>
          <p:cNvPr id="45" name="Atom up on C5"/>
          <p:cNvSpPr txBox="1"/>
          <p:nvPr/>
        </p:nvSpPr>
        <p:spPr>
          <a:xfrm flipH="1">
            <a:off x="2662059" y="3493234"/>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46" name="Bond, C5-O"/>
          <p:cNvCxnSpPr/>
          <p:nvPr/>
        </p:nvCxnSpPr>
        <p:spPr>
          <a:xfrm rot="16200000" flipH="1">
            <a:off x="2522361" y="33467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7" name="Atom O in ring"/>
          <p:cNvSpPr txBox="1"/>
          <p:nvPr/>
        </p:nvSpPr>
        <p:spPr>
          <a:xfrm flipH="1">
            <a:off x="2631697" y="2774864"/>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48" name="Bond, C5-O"/>
          <p:cNvCxnSpPr/>
          <p:nvPr/>
        </p:nvCxnSpPr>
        <p:spPr>
          <a:xfrm rot="16200000" flipH="1">
            <a:off x="2612907" y="33467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Bond, C5-O"/>
          <p:cNvCxnSpPr/>
          <p:nvPr/>
        </p:nvCxnSpPr>
        <p:spPr>
          <a:xfrm rot="19800000" flipH="1">
            <a:off x="2889061" y="2789522"/>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1" name="Atom O in ring"/>
          <p:cNvSpPr txBox="1"/>
          <p:nvPr/>
        </p:nvSpPr>
        <p:spPr>
          <a:xfrm flipH="1">
            <a:off x="3194464" y="243262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5" name="Right Brace 4"/>
          <p:cNvSpPr/>
          <p:nvPr/>
        </p:nvSpPr>
        <p:spPr>
          <a:xfrm>
            <a:off x="2084439" y="1356993"/>
            <a:ext cx="245806" cy="3855973"/>
          </a:xfrm>
          <a:prstGeom prst="rightBrace">
            <a:avLst>
              <a:gd name="adj1" fmla="val 23039"/>
              <a:gd name="adj2" fmla="val 50000"/>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tom up on C5"/>
          <p:cNvSpPr txBox="1"/>
          <p:nvPr/>
        </p:nvSpPr>
        <p:spPr>
          <a:xfrm flipH="1">
            <a:off x="4789835" y="3493234"/>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55" name="Bond, C5-O"/>
          <p:cNvCxnSpPr/>
          <p:nvPr/>
        </p:nvCxnSpPr>
        <p:spPr>
          <a:xfrm rot="16200000" flipH="1">
            <a:off x="4650137" y="33467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6" name="Atom O in ring"/>
          <p:cNvSpPr txBox="1"/>
          <p:nvPr/>
        </p:nvSpPr>
        <p:spPr>
          <a:xfrm flipH="1">
            <a:off x="4759473" y="2774864"/>
            <a:ext cx="251672" cy="430887"/>
          </a:xfrm>
          <a:prstGeom prst="rect">
            <a:avLst/>
          </a:prstGeom>
          <a:noFill/>
        </p:spPr>
        <p:txBody>
          <a:bodyPr wrap="none" lIns="0" tIns="0" rIns="0" bIns="0" rtlCol="0">
            <a:spAutoFit/>
          </a:bodyPr>
          <a:lstStyle/>
          <a:p>
            <a:r>
              <a:rPr lang="en-US" sz="2800" dirty="0" smtClean="0">
                <a:latin typeface="+mn-lt"/>
              </a:rPr>
              <a:t>N</a:t>
            </a:r>
            <a:endParaRPr lang="en-US" sz="2800" baseline="-25000" dirty="0" smtClean="0">
              <a:latin typeface="+mn-lt"/>
            </a:endParaRPr>
          </a:p>
        </p:txBody>
      </p:sp>
      <p:cxnSp>
        <p:nvCxnSpPr>
          <p:cNvPr id="66" name="Bond, C5-O"/>
          <p:cNvCxnSpPr/>
          <p:nvPr/>
        </p:nvCxnSpPr>
        <p:spPr>
          <a:xfrm rot="16200000" flipH="1">
            <a:off x="4740683" y="33467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Bond, C5-O"/>
          <p:cNvCxnSpPr/>
          <p:nvPr/>
        </p:nvCxnSpPr>
        <p:spPr>
          <a:xfrm rot="19800000" flipH="1">
            <a:off x="5016837" y="2789522"/>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1" name="Atom O in ring"/>
          <p:cNvSpPr txBox="1"/>
          <p:nvPr/>
        </p:nvSpPr>
        <p:spPr>
          <a:xfrm flipH="1">
            <a:off x="5322240" y="2432623"/>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sp>
        <p:nvSpPr>
          <p:cNvPr id="73" name="Atom up on C5"/>
          <p:cNvSpPr txBox="1"/>
          <p:nvPr/>
        </p:nvSpPr>
        <p:spPr>
          <a:xfrm rot="3600000" flipH="1">
            <a:off x="695978" y="3504044"/>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74" name="Atom up on C5"/>
          <p:cNvSpPr txBox="1"/>
          <p:nvPr/>
        </p:nvSpPr>
        <p:spPr>
          <a:xfrm rot="3600000" flipH="1">
            <a:off x="695978" y="1407396"/>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75" name="Atom up on C5"/>
          <p:cNvSpPr txBox="1"/>
          <p:nvPr/>
        </p:nvSpPr>
        <p:spPr>
          <a:xfrm rot="3600000" flipH="1">
            <a:off x="2532705" y="2512739"/>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76" name="Atom up on C5"/>
          <p:cNvSpPr txBox="1"/>
          <p:nvPr/>
        </p:nvSpPr>
        <p:spPr>
          <a:xfrm rot="3600000" flipH="1">
            <a:off x="4628750" y="2512739"/>
            <a:ext cx="243656" cy="553998"/>
          </a:xfrm>
          <a:prstGeom prst="rect">
            <a:avLst/>
          </a:prstGeom>
          <a:noFill/>
        </p:spPr>
        <p:txBody>
          <a:bodyPr wrap="none" lIns="0" tIns="0" rIns="0" bIns="0" rtlCol="0">
            <a:spAutoFit/>
          </a:bodyPr>
          <a:lstStyle/>
          <a:p>
            <a:r>
              <a:rPr lang="en-US" sz="3600" b="1" dirty="0" smtClean="0">
                <a:latin typeface="+mn-lt"/>
              </a:rPr>
              <a:t>∶</a:t>
            </a:r>
            <a:endParaRPr lang="en-US" sz="3600" b="1" baseline="-25000" dirty="0" smtClean="0">
              <a:latin typeface="+mn-lt"/>
            </a:endParaRPr>
          </a:p>
        </p:txBody>
      </p:sp>
      <p:sp>
        <p:nvSpPr>
          <p:cNvPr id="77" name="Atom up on C5"/>
          <p:cNvSpPr txBox="1"/>
          <p:nvPr/>
        </p:nvSpPr>
        <p:spPr>
          <a:xfrm flipH="1">
            <a:off x="2628192" y="4182224"/>
            <a:ext cx="1258934" cy="430887"/>
          </a:xfrm>
          <a:prstGeom prst="rect">
            <a:avLst/>
          </a:prstGeom>
          <a:noFill/>
        </p:spPr>
        <p:txBody>
          <a:bodyPr wrap="none" lIns="0" tIns="0" rIns="0" bIns="0" rtlCol="0">
            <a:spAutoFit/>
          </a:bodyPr>
          <a:lstStyle/>
          <a:p>
            <a:r>
              <a:rPr lang="en-US" sz="2800" dirty="0" smtClean="0">
                <a:latin typeface="+mn-lt"/>
              </a:rPr>
              <a:t>R</a:t>
            </a:r>
            <a:r>
              <a:rPr lang="en-US" sz="2800" dirty="0" smtClean="0">
                <a:latin typeface="Liberation Sans"/>
              </a:rPr>
              <a:t>═</a:t>
            </a:r>
            <a:r>
              <a:rPr lang="en-US" sz="2800" dirty="0" smtClean="0">
                <a:latin typeface="+mn-lt"/>
              </a:rPr>
              <a:t>NH</a:t>
            </a:r>
            <a:r>
              <a:rPr lang="en-US" sz="2800" baseline="-25000" dirty="0" smtClean="0">
                <a:latin typeface="+mn-lt"/>
              </a:rPr>
              <a:t>2</a:t>
            </a:r>
            <a:r>
              <a:rPr lang="en-US" sz="3600" b="1" baseline="50000" dirty="0" smtClean="0">
                <a:latin typeface="+mn-lt"/>
              </a:rPr>
              <a:t>+</a:t>
            </a:r>
          </a:p>
        </p:txBody>
      </p:sp>
      <p:sp>
        <p:nvSpPr>
          <p:cNvPr id="78" name="Atom up on C5"/>
          <p:cNvSpPr txBox="1"/>
          <p:nvPr/>
        </p:nvSpPr>
        <p:spPr>
          <a:xfrm flipH="1">
            <a:off x="4458216" y="4182224"/>
            <a:ext cx="1363130" cy="430887"/>
          </a:xfrm>
          <a:prstGeom prst="rect">
            <a:avLst/>
          </a:prstGeom>
          <a:noFill/>
        </p:spPr>
        <p:txBody>
          <a:bodyPr wrap="none" lIns="0" tIns="0" rIns="0" bIns="0" rtlCol="0">
            <a:spAutoFit/>
          </a:bodyPr>
          <a:lstStyle/>
          <a:p>
            <a:r>
              <a:rPr lang="en-US" sz="2800" dirty="0" smtClean="0">
                <a:latin typeface="+mn-lt"/>
              </a:rPr>
              <a:t>R</a:t>
            </a:r>
            <a:r>
              <a:rPr lang="en-US" sz="2800" dirty="0" smtClean="0">
                <a:latin typeface="Liberation Sans"/>
              </a:rPr>
              <a:t>═</a:t>
            </a:r>
            <a:r>
              <a:rPr lang="en-US" sz="2800" dirty="0" smtClean="0">
                <a:latin typeface="+mn-lt"/>
              </a:rPr>
              <a:t>NRH</a:t>
            </a:r>
            <a:r>
              <a:rPr lang="en-US" sz="3600" b="1" baseline="50000" dirty="0" smtClean="0">
                <a:latin typeface="+mn-lt"/>
              </a:rPr>
              <a:t>+</a:t>
            </a:r>
          </a:p>
        </p:txBody>
      </p:sp>
    </p:spTree>
    <p:extLst>
      <p:ext uri="{BB962C8B-B14F-4D97-AF65-F5344CB8AC3E}">
        <p14:creationId xmlns:p14="http://schemas.microsoft.com/office/powerpoint/2010/main" val="421518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1000"/>
                                        <p:tgtEl>
                                          <p:spTgt spid="22"/>
                                        </p:tgtEl>
                                      </p:cBhvr>
                                    </p:animEffect>
                                  </p:childTnLst>
                                </p:cTn>
                              </p:par>
                            </p:childTnLst>
                          </p:cTn>
                        </p:par>
                        <p:par>
                          <p:cTn id="12" fill="hold">
                            <p:stCondLst>
                              <p:cond delay="2750"/>
                            </p:stCondLst>
                            <p:childTnLst>
                              <p:par>
                                <p:cTn id="13" presetID="22" presetClass="entr" presetSubtype="4"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down)">
                                      <p:cBhvr>
                                        <p:cTn id="15" dur="1000"/>
                                        <p:tgtEl>
                                          <p:spTgt spid="57"/>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75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000"/>
                                        <p:tgtEl>
                                          <p:spTgt spid="11"/>
                                        </p:tgtEl>
                                      </p:cBhvr>
                                    </p:animEffect>
                                  </p:childTnLst>
                                </p:cTn>
                              </p:par>
                            </p:childTnLst>
                          </p:cTn>
                        </p:par>
                        <p:par>
                          <p:cTn id="24" fill="hold">
                            <p:stCondLst>
                              <p:cond delay="575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675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par>
                          <p:cTn id="32" fill="hold">
                            <p:stCondLst>
                              <p:cond delay="775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1000"/>
                                        <p:tgtEl>
                                          <p:spTgt spid="27"/>
                                        </p:tgtEl>
                                      </p:cBhvr>
                                    </p:animEffect>
                                  </p:childTnLst>
                                </p:cTn>
                              </p:par>
                            </p:childTnLst>
                          </p:cTn>
                        </p:par>
                        <p:par>
                          <p:cTn id="40" fill="hold">
                            <p:stCondLst>
                              <p:cond delay="975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childTnLst>
                                </p:cTn>
                              </p:par>
                            </p:childTnLst>
                          </p:cTn>
                        </p:par>
                        <p:par>
                          <p:cTn id="44" fill="hold">
                            <p:stCondLst>
                              <p:cond delay="10750"/>
                            </p:stCondLst>
                            <p:childTnLst>
                              <p:par>
                                <p:cTn id="45" presetID="10"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10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750"/>
                                        <p:tgtEl>
                                          <p:spTgt spid="33"/>
                                        </p:tgtEl>
                                      </p:cBhvr>
                                    </p:animEffect>
                                  </p:childTnLst>
                                </p:cTn>
                              </p:par>
                            </p:childTnLst>
                          </p:cTn>
                        </p:par>
                        <p:par>
                          <p:cTn id="58" fill="hold">
                            <p:stCondLst>
                              <p:cond delay="750"/>
                            </p:stCondLst>
                            <p:childTnLst>
                              <p:par>
                                <p:cTn id="59" presetID="22" presetClass="entr" presetSubtype="4"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750"/>
                                        <p:tgtEl>
                                          <p:spTgt spid="36"/>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750"/>
                                        <p:tgtEl>
                                          <p:spTgt spid="38"/>
                                        </p:tgtEl>
                                      </p:cBhvr>
                                    </p:animEffect>
                                  </p:childTnLst>
                                </p:cTn>
                              </p:par>
                            </p:childTnLst>
                          </p:cTn>
                        </p:par>
                        <p:par>
                          <p:cTn id="66" fill="hold">
                            <p:stCondLst>
                              <p:cond delay="2250"/>
                            </p:stCondLst>
                            <p:childTnLst>
                              <p:par>
                                <p:cTn id="67" presetID="10" presetClass="entr" presetSubtype="0"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50"/>
                                        <p:tgtEl>
                                          <p:spTgt spid="37"/>
                                        </p:tgtEl>
                                      </p:cBhvr>
                                    </p:animEffect>
                                  </p:childTnLst>
                                </p:cTn>
                              </p:par>
                            </p:childTnLst>
                          </p:cTn>
                        </p:par>
                        <p:par>
                          <p:cTn id="70" fill="hold">
                            <p:stCondLst>
                              <p:cond delay="3000"/>
                            </p:stCondLst>
                            <p:childTnLst>
                              <p:par>
                                <p:cTn id="71" presetID="22" presetClass="entr" presetSubtype="2" fill="hold"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right)">
                                      <p:cBhvr>
                                        <p:cTn id="73" dur="750"/>
                                        <p:tgtEl>
                                          <p:spTgt spid="32"/>
                                        </p:tgtEl>
                                      </p:cBhvr>
                                    </p:animEffect>
                                  </p:childTnLst>
                                </p:cTn>
                              </p:par>
                            </p:childTnLst>
                          </p:cTn>
                        </p:par>
                        <p:par>
                          <p:cTn id="74" fill="hold">
                            <p:stCondLst>
                              <p:cond delay="3750"/>
                            </p:stCondLst>
                            <p:childTnLst>
                              <p:par>
                                <p:cTn id="75" presetID="10" presetClass="entr" presetSubtype="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750"/>
                                        <p:tgtEl>
                                          <p:spTgt spid="31"/>
                                        </p:tgtEl>
                                      </p:cBhvr>
                                    </p:animEffect>
                                  </p:childTnLst>
                                </p:cTn>
                              </p:par>
                            </p:childTnLst>
                          </p:cTn>
                        </p:par>
                        <p:par>
                          <p:cTn id="78" fill="hold">
                            <p:stCondLst>
                              <p:cond delay="4500"/>
                            </p:stCondLst>
                            <p:childTnLst>
                              <p:par>
                                <p:cTn id="79" presetID="22" presetClass="entr" presetSubtype="8"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left)">
                                      <p:cBhvr>
                                        <p:cTn id="81" dur="750"/>
                                        <p:tgtEl>
                                          <p:spTgt spid="41"/>
                                        </p:tgtEl>
                                      </p:cBhvr>
                                    </p:animEffect>
                                  </p:childTnLst>
                                </p:cTn>
                              </p:par>
                            </p:childTnLst>
                          </p:cTn>
                        </p:par>
                        <p:par>
                          <p:cTn id="82" fill="hold">
                            <p:stCondLst>
                              <p:cond delay="5250"/>
                            </p:stCondLst>
                            <p:childTnLst>
                              <p:par>
                                <p:cTn id="83" presetID="10" presetClass="entr" presetSubtype="0"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750"/>
                                        <p:tgtEl>
                                          <p:spTgt spid="42"/>
                                        </p:tgtEl>
                                      </p:cBhvr>
                                    </p:animEffect>
                                  </p:childTnLst>
                                </p:cTn>
                              </p:par>
                            </p:childTnLst>
                          </p:cTn>
                        </p:par>
                        <p:par>
                          <p:cTn id="86" fill="hold">
                            <p:stCondLst>
                              <p:cond delay="6000"/>
                            </p:stCondLst>
                            <p:childTnLst>
                              <p:par>
                                <p:cTn id="87" presetID="22" presetClass="entr" presetSubtype="8" fill="hold" nodeType="after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left)">
                                      <p:cBhvr>
                                        <p:cTn id="89" dur="750"/>
                                        <p:tgtEl>
                                          <p:spTgt spid="39"/>
                                        </p:tgtEl>
                                      </p:cBhvr>
                                    </p:animEffect>
                                  </p:childTnLst>
                                </p:cTn>
                              </p:par>
                            </p:childTnLst>
                          </p:cTn>
                        </p:par>
                        <p:par>
                          <p:cTn id="90" fill="hold">
                            <p:stCondLst>
                              <p:cond delay="675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750"/>
                                        <p:tgtEl>
                                          <p:spTgt spid="40"/>
                                        </p:tgtEl>
                                      </p:cBhvr>
                                    </p:animEffect>
                                  </p:childTnLst>
                                </p:cTn>
                              </p:par>
                            </p:childTnLst>
                          </p:cTn>
                        </p:par>
                        <p:par>
                          <p:cTn id="94" fill="hold">
                            <p:stCondLst>
                              <p:cond delay="7500"/>
                            </p:stCondLst>
                            <p:childTnLst>
                              <p:par>
                                <p:cTn id="95" presetID="10" presetClass="entr" presetSubtype="0" fill="hold" grpId="0"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750"/>
                                        <p:tgtEl>
                                          <p:spTgt spid="7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6" fill="hold" grpId="0"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barn(inHorizontal)">
                                      <p:cBhvr>
                                        <p:cTn id="102" dur="750"/>
                                        <p:tgtEl>
                                          <p:spTgt spid="5"/>
                                        </p:tgtEl>
                                      </p:cBhvr>
                                    </p:animEffect>
                                  </p:childTnLst>
                                </p:cTn>
                              </p:par>
                            </p:childTnLst>
                          </p:cTn>
                        </p:par>
                        <p:par>
                          <p:cTn id="103" fill="hold">
                            <p:stCondLst>
                              <p:cond delay="750"/>
                            </p:stCondLst>
                            <p:childTnLst>
                              <p:par>
                                <p:cTn id="104" presetID="10" presetClass="entr" presetSubtype="0" fill="hold" grpId="0" nodeType="afterEffect">
                                  <p:stCondLst>
                                    <p:cond delay="50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750"/>
                                        <p:tgtEl>
                                          <p:spTgt spid="45"/>
                                        </p:tgtEl>
                                      </p:cBhvr>
                                    </p:animEffect>
                                  </p:childTnLst>
                                </p:cTn>
                              </p:par>
                            </p:childTnLst>
                          </p:cTn>
                        </p:par>
                        <p:par>
                          <p:cTn id="107" fill="hold">
                            <p:stCondLst>
                              <p:cond delay="2000"/>
                            </p:stCondLst>
                            <p:childTnLst>
                              <p:par>
                                <p:cTn id="108" presetID="22" presetClass="entr" presetSubtype="4"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wipe(down)">
                                      <p:cBhvr>
                                        <p:cTn id="110" dur="750"/>
                                        <p:tgtEl>
                                          <p:spTgt spid="46"/>
                                        </p:tgtEl>
                                      </p:cBhvr>
                                    </p:animEffect>
                                  </p:childTnLst>
                                </p:cTn>
                              </p:par>
                            </p:childTnLst>
                          </p:cTn>
                        </p:par>
                        <p:par>
                          <p:cTn id="111" fill="hold">
                            <p:stCondLst>
                              <p:cond delay="2750"/>
                            </p:stCondLst>
                            <p:childTnLst>
                              <p:par>
                                <p:cTn id="112" presetID="22" presetClass="entr" presetSubtype="4"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wipe(down)">
                                      <p:cBhvr>
                                        <p:cTn id="114" dur="750"/>
                                        <p:tgtEl>
                                          <p:spTgt spid="48"/>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750"/>
                                        <p:tgtEl>
                                          <p:spTgt spid="47"/>
                                        </p:tgtEl>
                                      </p:cBhvr>
                                    </p:animEffect>
                                  </p:childTnLst>
                                </p:cTn>
                              </p:par>
                            </p:childTnLst>
                          </p:cTn>
                        </p:par>
                        <p:par>
                          <p:cTn id="119" fill="hold">
                            <p:stCondLst>
                              <p:cond delay="4250"/>
                            </p:stCondLst>
                            <p:childTnLst>
                              <p:par>
                                <p:cTn id="120" presetID="22" presetClass="entr" presetSubtype="8" fill="hold" nodeType="after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wipe(left)">
                                      <p:cBhvr>
                                        <p:cTn id="122" dur="750"/>
                                        <p:tgtEl>
                                          <p:spTgt spid="50"/>
                                        </p:tgtEl>
                                      </p:cBhvr>
                                    </p:animEffect>
                                  </p:childTnLst>
                                </p:cTn>
                              </p:par>
                            </p:childTnLst>
                          </p:cTn>
                        </p:par>
                        <p:par>
                          <p:cTn id="123" fill="hold">
                            <p:stCondLst>
                              <p:cond delay="5000"/>
                            </p:stCondLst>
                            <p:childTnLst>
                              <p:par>
                                <p:cTn id="124" presetID="10"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750"/>
                                        <p:tgtEl>
                                          <p:spTgt spid="51"/>
                                        </p:tgtEl>
                                      </p:cBhvr>
                                    </p:animEffect>
                                  </p:childTnLst>
                                </p:cTn>
                              </p:par>
                            </p:childTnLst>
                          </p:cTn>
                        </p:par>
                        <p:par>
                          <p:cTn id="127" fill="hold">
                            <p:stCondLst>
                              <p:cond delay="5750"/>
                            </p:stCondLst>
                            <p:childTnLst>
                              <p:par>
                                <p:cTn id="128" presetID="10" presetClass="entr" presetSubtype="0" fill="hold" grpId="0" nodeType="afterEffect">
                                  <p:stCondLst>
                                    <p:cond delay="0"/>
                                  </p:stCondLst>
                                  <p:childTnLst>
                                    <p:set>
                                      <p:cBhvr>
                                        <p:cTn id="129" dur="1" fill="hold">
                                          <p:stCondLst>
                                            <p:cond delay="0"/>
                                          </p:stCondLst>
                                        </p:cTn>
                                        <p:tgtEl>
                                          <p:spTgt spid="75"/>
                                        </p:tgtEl>
                                        <p:attrNameLst>
                                          <p:attrName>style.visibility</p:attrName>
                                        </p:attrNameLst>
                                      </p:cBhvr>
                                      <p:to>
                                        <p:strVal val="visible"/>
                                      </p:to>
                                    </p:set>
                                    <p:animEffect transition="in" filter="fade">
                                      <p:cBhvr>
                                        <p:cTn id="130" dur="750"/>
                                        <p:tgtEl>
                                          <p:spTgt spid="75"/>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fade">
                                      <p:cBhvr>
                                        <p:cTn id="135" dur="500"/>
                                        <p:tgtEl>
                                          <p:spTgt spid="54"/>
                                        </p:tgtEl>
                                      </p:cBhvr>
                                    </p:animEffect>
                                  </p:childTnLst>
                                </p:cTn>
                              </p:par>
                            </p:childTnLst>
                          </p:cTn>
                        </p:par>
                        <p:par>
                          <p:cTn id="136" fill="hold">
                            <p:stCondLst>
                              <p:cond delay="500"/>
                            </p:stCondLst>
                            <p:childTnLst>
                              <p:par>
                                <p:cTn id="137" presetID="22" presetClass="entr" presetSubtype="4" fill="hold" nodeType="after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wipe(down)">
                                      <p:cBhvr>
                                        <p:cTn id="139" dur="500"/>
                                        <p:tgtEl>
                                          <p:spTgt spid="55"/>
                                        </p:tgtEl>
                                      </p:cBhvr>
                                    </p:animEffect>
                                  </p:childTnLst>
                                </p:cTn>
                              </p:par>
                            </p:childTnLst>
                          </p:cTn>
                        </p:par>
                        <p:par>
                          <p:cTn id="140" fill="hold">
                            <p:stCondLst>
                              <p:cond delay="1000"/>
                            </p:stCondLst>
                            <p:childTnLst>
                              <p:par>
                                <p:cTn id="141" presetID="22" presetClass="entr" presetSubtype="4" fill="hold" nodeType="afterEffect">
                                  <p:stCondLst>
                                    <p:cond delay="0"/>
                                  </p:stCondLst>
                                  <p:childTnLst>
                                    <p:set>
                                      <p:cBhvr>
                                        <p:cTn id="142" dur="1" fill="hold">
                                          <p:stCondLst>
                                            <p:cond delay="0"/>
                                          </p:stCondLst>
                                        </p:cTn>
                                        <p:tgtEl>
                                          <p:spTgt spid="66"/>
                                        </p:tgtEl>
                                        <p:attrNameLst>
                                          <p:attrName>style.visibility</p:attrName>
                                        </p:attrNameLst>
                                      </p:cBhvr>
                                      <p:to>
                                        <p:strVal val="visible"/>
                                      </p:to>
                                    </p:set>
                                    <p:animEffect transition="in" filter="wipe(down)">
                                      <p:cBhvr>
                                        <p:cTn id="143" dur="500"/>
                                        <p:tgtEl>
                                          <p:spTgt spid="66"/>
                                        </p:tgtEl>
                                      </p:cBhvr>
                                    </p:animEffect>
                                  </p:childTnLst>
                                </p:cTn>
                              </p:par>
                            </p:childTnLst>
                          </p:cTn>
                        </p:par>
                        <p:par>
                          <p:cTn id="144" fill="hold">
                            <p:stCondLst>
                              <p:cond delay="1500"/>
                            </p:stCondLst>
                            <p:childTnLst>
                              <p:par>
                                <p:cTn id="145" presetID="10" presetClass="entr" presetSubtype="0" fill="hold" grpId="0" nodeType="after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500"/>
                                        <p:tgtEl>
                                          <p:spTgt spid="56"/>
                                        </p:tgtEl>
                                      </p:cBhvr>
                                    </p:animEffect>
                                  </p:childTnLst>
                                </p:cTn>
                              </p:par>
                            </p:childTnLst>
                          </p:cTn>
                        </p:par>
                        <p:par>
                          <p:cTn id="148" fill="hold">
                            <p:stCondLst>
                              <p:cond delay="2000"/>
                            </p:stCondLst>
                            <p:childTnLst>
                              <p:par>
                                <p:cTn id="149" presetID="22" presetClass="entr" presetSubtype="8" fill="hold" nodeType="after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wipe(left)">
                                      <p:cBhvr>
                                        <p:cTn id="151" dur="500"/>
                                        <p:tgtEl>
                                          <p:spTgt spid="67"/>
                                        </p:tgtEl>
                                      </p:cBhvr>
                                    </p:animEffect>
                                  </p:childTnLst>
                                </p:cTn>
                              </p:par>
                            </p:childTnLst>
                          </p:cTn>
                        </p:par>
                        <p:par>
                          <p:cTn id="152" fill="hold">
                            <p:stCondLst>
                              <p:cond delay="2500"/>
                            </p:stCondLst>
                            <p:childTnLst>
                              <p:par>
                                <p:cTn id="153" presetID="10" presetClass="entr" presetSubtype="0" fill="hold" grpId="0" nodeType="afterEffect">
                                  <p:stCondLst>
                                    <p:cond delay="0"/>
                                  </p:stCondLst>
                                  <p:childTnLst>
                                    <p:set>
                                      <p:cBhvr>
                                        <p:cTn id="154" dur="1" fill="hold">
                                          <p:stCondLst>
                                            <p:cond delay="0"/>
                                          </p:stCondLst>
                                        </p:cTn>
                                        <p:tgtEl>
                                          <p:spTgt spid="71"/>
                                        </p:tgtEl>
                                        <p:attrNameLst>
                                          <p:attrName>style.visibility</p:attrName>
                                        </p:attrNameLst>
                                      </p:cBhvr>
                                      <p:to>
                                        <p:strVal val="visible"/>
                                      </p:to>
                                    </p:set>
                                    <p:animEffect transition="in" filter="fade">
                                      <p:cBhvr>
                                        <p:cTn id="155" dur="500"/>
                                        <p:tgtEl>
                                          <p:spTgt spid="71"/>
                                        </p:tgtEl>
                                      </p:cBhvr>
                                    </p:animEffect>
                                  </p:childTnLst>
                                </p:cTn>
                              </p:par>
                            </p:childTnLst>
                          </p:cTn>
                        </p:par>
                        <p:par>
                          <p:cTn id="156" fill="hold">
                            <p:stCondLst>
                              <p:cond delay="3000"/>
                            </p:stCondLst>
                            <p:childTnLst>
                              <p:par>
                                <p:cTn id="157" presetID="10" presetClass="entr" presetSubtype="0" fill="hold" grpId="0" nodeType="after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500"/>
                                        <p:tgtEl>
                                          <p:spTgt spid="7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1000"/>
                                        <p:tgtEl>
                                          <p:spTgt spid="77"/>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78"/>
                                        </p:tgtEl>
                                        <p:attrNameLst>
                                          <p:attrName>style.visibility</p:attrName>
                                        </p:attrNameLst>
                                      </p:cBhvr>
                                      <p:to>
                                        <p:strVal val="visible"/>
                                      </p:to>
                                    </p:set>
                                    <p:animEffect transition="in" filter="fade">
                                      <p:cBhvr>
                                        <p:cTn id="16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23" grpId="0"/>
      <p:bldP spid="28" grpId="0"/>
      <p:bldP spid="30" grpId="0"/>
      <p:bldP spid="31" grpId="0"/>
      <p:bldP spid="33" grpId="0"/>
      <p:bldP spid="37" grpId="0"/>
      <p:bldP spid="40" grpId="0"/>
      <p:bldP spid="42" grpId="0"/>
      <p:bldP spid="45" grpId="0"/>
      <p:bldP spid="47" grpId="0"/>
      <p:bldP spid="51" grpId="0"/>
      <p:bldP spid="5" grpId="0" animBg="1"/>
      <p:bldP spid="54" grpId="0"/>
      <p:bldP spid="56" grpId="0"/>
      <p:bldP spid="71" grpId="0"/>
      <p:bldP spid="73" grpId="0"/>
      <p:bldP spid="74" grpId="0"/>
      <p:bldP spid="75" grpId="0"/>
      <p:bldP spid="76" grpId="0"/>
      <p:bldP spid="77"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28" name="TextBox 27"/>
          <p:cNvSpPr txBox="1"/>
          <p:nvPr/>
        </p:nvSpPr>
        <p:spPr>
          <a:xfrm>
            <a:off x="197272" y="793140"/>
            <a:ext cx="2385258" cy="523216"/>
          </a:xfrm>
          <a:prstGeom prst="rect">
            <a:avLst/>
          </a:prstGeom>
          <a:noFill/>
        </p:spPr>
        <p:txBody>
          <a:bodyPr wrap="none" lIns="91435" tIns="45718" rIns="91435" bIns="45718" rtlCol="0">
            <a:spAutoFit/>
          </a:bodyPr>
          <a:lstStyle/>
          <a:p>
            <a:r>
              <a:rPr lang="en-US" sz="2800" dirty="0" smtClean="0">
                <a:latin typeface="+mn-lt"/>
              </a:rPr>
              <a:t>carboxylic acid</a:t>
            </a:r>
            <a:endParaRPr lang="en-US" sz="2800" dirty="0">
              <a:latin typeface="+mn-lt"/>
            </a:endParaRPr>
          </a:p>
        </p:txBody>
      </p:sp>
      <p:sp>
        <p:nvSpPr>
          <p:cNvPr id="31" name="Atom up on C5"/>
          <p:cNvSpPr txBox="1"/>
          <p:nvPr/>
        </p:nvSpPr>
        <p:spPr>
          <a:xfrm>
            <a:off x="531550" y="2397958"/>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32" name="Bond, C5-O"/>
          <p:cNvCxnSpPr/>
          <p:nvPr/>
        </p:nvCxnSpPr>
        <p:spPr>
          <a:xfrm rot="19800000">
            <a:off x="751469" y="245972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3" name="Atom up on C5"/>
          <p:cNvSpPr txBox="1"/>
          <p:nvPr/>
        </p:nvSpPr>
        <p:spPr>
          <a:xfrm flipH="1">
            <a:off x="1201610" y="2093522"/>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36" name="Bond, C5-O"/>
          <p:cNvCxnSpPr/>
          <p:nvPr/>
        </p:nvCxnSpPr>
        <p:spPr>
          <a:xfrm rot="16200000" flipH="1">
            <a:off x="1095779" y="1947028"/>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7" name="Atom O in ring"/>
          <p:cNvSpPr txBox="1"/>
          <p:nvPr/>
        </p:nvSpPr>
        <p:spPr>
          <a:xfrm flipH="1">
            <a:off x="1205115" y="1375152"/>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38" name="Bond, C5-O"/>
          <p:cNvCxnSpPr/>
          <p:nvPr/>
        </p:nvCxnSpPr>
        <p:spPr>
          <a:xfrm rot="16200000" flipH="1">
            <a:off x="1186325" y="1947028"/>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1" name="Bond, C5-O"/>
          <p:cNvCxnSpPr/>
          <p:nvPr/>
        </p:nvCxnSpPr>
        <p:spPr>
          <a:xfrm rot="1800000" flipH="1">
            <a:off x="1444337" y="245972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2" name="Atom up on C5"/>
          <p:cNvSpPr txBox="1"/>
          <p:nvPr/>
        </p:nvSpPr>
        <p:spPr>
          <a:xfrm>
            <a:off x="1847239" y="2397958"/>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44" name="Atom up on C5"/>
          <p:cNvSpPr txBox="1"/>
          <p:nvPr/>
        </p:nvSpPr>
        <p:spPr>
          <a:xfrm>
            <a:off x="531550" y="4660070"/>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49" name="Bond, C5-O"/>
          <p:cNvCxnSpPr/>
          <p:nvPr/>
        </p:nvCxnSpPr>
        <p:spPr>
          <a:xfrm rot="19800000">
            <a:off x="751469" y="472183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2" name="Atom up on C5"/>
          <p:cNvSpPr txBox="1"/>
          <p:nvPr/>
        </p:nvSpPr>
        <p:spPr>
          <a:xfrm flipH="1">
            <a:off x="1201610" y="4355634"/>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53" name="Bond, C5-O"/>
          <p:cNvCxnSpPr/>
          <p:nvPr/>
        </p:nvCxnSpPr>
        <p:spPr>
          <a:xfrm rot="16200000" flipH="1">
            <a:off x="1095779" y="42091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8" name="Atom O in ring"/>
          <p:cNvSpPr txBox="1"/>
          <p:nvPr/>
        </p:nvSpPr>
        <p:spPr>
          <a:xfrm flipH="1">
            <a:off x="1205115" y="3637264"/>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59" name="Bond, C5-O"/>
          <p:cNvCxnSpPr/>
          <p:nvPr/>
        </p:nvCxnSpPr>
        <p:spPr>
          <a:xfrm rot="16200000" flipH="1">
            <a:off x="1186325" y="420914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0" name="Bond, C5-O"/>
          <p:cNvCxnSpPr/>
          <p:nvPr/>
        </p:nvCxnSpPr>
        <p:spPr>
          <a:xfrm rot="1800000" flipH="1">
            <a:off x="1444337" y="472183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1" name="Atom up on C5"/>
          <p:cNvSpPr txBox="1"/>
          <p:nvPr/>
        </p:nvSpPr>
        <p:spPr>
          <a:xfrm>
            <a:off x="1847239" y="4660070"/>
            <a:ext cx="416781" cy="430887"/>
          </a:xfrm>
          <a:prstGeom prst="rect">
            <a:avLst/>
          </a:prstGeom>
          <a:noFill/>
        </p:spPr>
        <p:txBody>
          <a:bodyPr wrap="none" lIns="0" tIns="0" rIns="0" bIns="0" rtlCol="0">
            <a:spAutoFit/>
          </a:bodyPr>
          <a:lstStyle/>
          <a:p>
            <a:r>
              <a:rPr lang="en-US" sz="2800" dirty="0" smtClean="0">
                <a:latin typeface="+mn-lt"/>
              </a:rPr>
              <a:t>O</a:t>
            </a:r>
            <a:r>
              <a:rPr lang="en-US" sz="3600" b="1" baseline="40000" dirty="0" smtClean="0">
                <a:latin typeface="+mn-lt"/>
              </a:rPr>
              <a:t>–</a:t>
            </a:r>
          </a:p>
        </p:txBody>
      </p:sp>
      <p:sp>
        <p:nvSpPr>
          <p:cNvPr id="62" name="TextBox 61"/>
          <p:cNvSpPr txBox="1"/>
          <p:nvPr/>
        </p:nvSpPr>
        <p:spPr>
          <a:xfrm>
            <a:off x="366607" y="3095989"/>
            <a:ext cx="1888327" cy="523216"/>
          </a:xfrm>
          <a:prstGeom prst="rect">
            <a:avLst/>
          </a:prstGeom>
          <a:noFill/>
        </p:spPr>
        <p:txBody>
          <a:bodyPr wrap="none" lIns="91435" tIns="45718" rIns="91435" bIns="45718" rtlCol="0">
            <a:spAutoFit/>
          </a:bodyPr>
          <a:lstStyle/>
          <a:p>
            <a:r>
              <a:rPr lang="en-US" sz="2800" dirty="0" smtClean="0">
                <a:latin typeface="+mn-lt"/>
              </a:rPr>
              <a:t>carboxylate</a:t>
            </a:r>
            <a:endParaRPr lang="en-US" sz="2800" dirty="0">
              <a:latin typeface="+mn-lt"/>
            </a:endParaRPr>
          </a:p>
        </p:txBody>
      </p:sp>
      <p:grpSp>
        <p:nvGrpSpPr>
          <p:cNvPr id="2" name="Group 1"/>
          <p:cNvGrpSpPr/>
          <p:nvPr/>
        </p:nvGrpSpPr>
        <p:grpSpPr>
          <a:xfrm>
            <a:off x="3106216" y="2439849"/>
            <a:ext cx="2221385" cy="1453693"/>
            <a:chOff x="3106216" y="2439849"/>
            <a:chExt cx="2221385" cy="1453693"/>
          </a:xfrm>
        </p:grpSpPr>
        <p:sp>
          <p:nvSpPr>
            <p:cNvPr id="63" name="Atom up on C5"/>
            <p:cNvSpPr txBox="1"/>
            <p:nvPr/>
          </p:nvSpPr>
          <p:spPr>
            <a:xfrm>
              <a:off x="3106216" y="3462655"/>
              <a:ext cx="601126" cy="430887"/>
            </a:xfrm>
            <a:prstGeom prst="rect">
              <a:avLst/>
            </a:prstGeom>
            <a:noFill/>
          </p:spPr>
          <p:txBody>
            <a:bodyPr wrap="none" lIns="0" tIns="0" rIns="0" bIns="0" rtlCol="0">
              <a:spAutoFit/>
            </a:bodyPr>
            <a:lstStyle/>
            <a:p>
              <a:pPr algn="r"/>
              <a:r>
                <a:rPr lang="en-US" sz="2800" dirty="0" smtClean="0">
                  <a:latin typeface="+mn-lt"/>
                </a:rPr>
                <a:t>H</a:t>
              </a:r>
              <a:r>
                <a:rPr lang="en-US" sz="2800" baseline="-25000" dirty="0" smtClean="0">
                  <a:latin typeface="+mn-lt"/>
                </a:rPr>
                <a:t>3</a:t>
              </a:r>
              <a:r>
                <a:rPr lang="en-US" sz="2800" dirty="0" smtClean="0">
                  <a:latin typeface="+mn-lt"/>
                </a:rPr>
                <a:t>C</a:t>
              </a:r>
              <a:endParaRPr lang="en-US" sz="2800" baseline="-25000" dirty="0" smtClean="0">
                <a:latin typeface="+mn-lt"/>
              </a:endParaRPr>
            </a:p>
          </p:txBody>
        </p:sp>
        <p:cxnSp>
          <p:nvCxnSpPr>
            <p:cNvPr id="64" name="Bond, C5-O"/>
            <p:cNvCxnSpPr/>
            <p:nvPr/>
          </p:nvCxnSpPr>
          <p:spPr>
            <a:xfrm rot="19800000">
              <a:off x="3717267" y="352442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5" name="Atom up on C5"/>
            <p:cNvSpPr txBox="1"/>
            <p:nvPr/>
          </p:nvSpPr>
          <p:spPr>
            <a:xfrm flipH="1">
              <a:off x="4167408" y="3158219"/>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68" name="Bond, C5-O"/>
            <p:cNvCxnSpPr/>
            <p:nvPr/>
          </p:nvCxnSpPr>
          <p:spPr>
            <a:xfrm rot="16200000" flipH="1">
              <a:off x="4061577" y="3011725"/>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9" name="Atom O in ring"/>
            <p:cNvSpPr txBox="1"/>
            <p:nvPr/>
          </p:nvSpPr>
          <p:spPr>
            <a:xfrm flipH="1">
              <a:off x="4170913" y="2439849"/>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70" name="Bond, C5-O"/>
            <p:cNvCxnSpPr/>
            <p:nvPr/>
          </p:nvCxnSpPr>
          <p:spPr>
            <a:xfrm rot="16200000" flipH="1">
              <a:off x="4152123" y="3011725"/>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2" name="Bond, C5-O"/>
            <p:cNvCxnSpPr/>
            <p:nvPr/>
          </p:nvCxnSpPr>
          <p:spPr>
            <a:xfrm rot="1800000" flipH="1">
              <a:off x="4410135" y="352442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9" name="Atom up on C5"/>
            <p:cNvSpPr txBox="1"/>
            <p:nvPr/>
          </p:nvSpPr>
          <p:spPr>
            <a:xfrm>
              <a:off x="4813037" y="3462655"/>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grpSp>
      <p:sp>
        <p:nvSpPr>
          <p:cNvPr id="80" name="TextBox 79"/>
          <p:cNvSpPr txBox="1"/>
          <p:nvPr/>
        </p:nvSpPr>
        <p:spPr>
          <a:xfrm>
            <a:off x="3375163" y="3893542"/>
            <a:ext cx="1709112" cy="523216"/>
          </a:xfrm>
          <a:prstGeom prst="rect">
            <a:avLst/>
          </a:prstGeom>
          <a:noFill/>
        </p:spPr>
        <p:txBody>
          <a:bodyPr wrap="none" lIns="91435" tIns="45718" rIns="91435" bIns="45718" rtlCol="0">
            <a:spAutoFit/>
          </a:bodyPr>
          <a:lstStyle/>
          <a:p>
            <a:r>
              <a:rPr lang="en-US" sz="2800" dirty="0" smtClean="0">
                <a:latin typeface="+mn-lt"/>
              </a:rPr>
              <a:t>acetic acid</a:t>
            </a:r>
            <a:endParaRPr lang="en-US" sz="2800" dirty="0">
              <a:latin typeface="+mn-lt"/>
            </a:endParaRPr>
          </a:p>
        </p:txBody>
      </p:sp>
    </p:spTree>
    <p:extLst>
      <p:ext uri="{BB962C8B-B14F-4D97-AF65-F5344CB8AC3E}">
        <p14:creationId xmlns:p14="http://schemas.microsoft.com/office/powerpoint/2010/main" val="28520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750"/>
                                        <p:tgtEl>
                                          <p:spTgt spid="3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750"/>
                                        <p:tgtEl>
                                          <p:spTgt spid="37"/>
                                        </p:tgtEl>
                                      </p:cBhvr>
                                    </p:animEffect>
                                  </p:childTnLst>
                                </p:cTn>
                              </p:par>
                            </p:childTnLst>
                          </p:cTn>
                        </p:par>
                        <p:par>
                          <p:cTn id="20" fill="hold">
                            <p:stCondLst>
                              <p:cond delay="3000"/>
                            </p:stCondLst>
                            <p:childTnLst>
                              <p:par>
                                <p:cTn id="21" presetID="22" presetClass="entr" presetSubtype="2"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right)">
                                      <p:cBhvr>
                                        <p:cTn id="23" dur="750"/>
                                        <p:tgtEl>
                                          <p:spTgt spid="32"/>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750"/>
                                        <p:tgtEl>
                                          <p:spTgt spid="3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750"/>
                                        <p:tgtEl>
                                          <p:spTgt spid="41"/>
                                        </p:tgtEl>
                                      </p:cBhvr>
                                    </p:animEffect>
                                  </p:childTnLst>
                                </p:cTn>
                              </p:par>
                            </p:childTnLst>
                          </p:cTn>
                        </p:par>
                        <p:par>
                          <p:cTn id="32" fill="hold">
                            <p:stCondLst>
                              <p:cond delay="525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down)">
                                      <p:cBhvr>
                                        <p:cTn id="49" dur="500"/>
                                        <p:tgtEl>
                                          <p:spTgt spid="53"/>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ipe(down)">
                                      <p:cBhvr>
                                        <p:cTn id="53" dur="500"/>
                                        <p:tgtEl>
                                          <p:spTgt spid="59"/>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par>
                          <p:cTn id="58" fill="hold">
                            <p:stCondLst>
                              <p:cond delay="2000"/>
                            </p:stCondLst>
                            <p:childTnLst>
                              <p:par>
                                <p:cTn id="59" presetID="22" presetClass="entr" presetSubtype="2"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right)">
                                      <p:cBhvr>
                                        <p:cTn id="61" dur="500"/>
                                        <p:tgtEl>
                                          <p:spTgt spid="49"/>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500"/>
                                        <p:tgtEl>
                                          <p:spTgt spid="6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wipe(left)">
                                      <p:cBhvr>
                                        <p:cTn id="73" dur="500"/>
                                        <p:tgtEl>
                                          <p:spTgt spid="6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0"/>
                                        </p:tgtEl>
                                        <p:attrNameLst>
                                          <p:attrName>style.visibility</p:attrName>
                                        </p:attrNameLst>
                                      </p:cBhvr>
                                      <p:to>
                                        <p:strVal val="visible"/>
                                      </p:to>
                                    </p:set>
                                    <p:animEffect transition="in" filter="fade">
                                      <p:cBhvr>
                                        <p:cTn id="8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3" grpId="0"/>
      <p:bldP spid="37" grpId="0"/>
      <p:bldP spid="42" grpId="0"/>
      <p:bldP spid="44" grpId="0"/>
      <p:bldP spid="52" grpId="0"/>
      <p:bldP spid="58" grpId="0"/>
      <p:bldP spid="61" grpId="0"/>
      <p:bldP spid="62" grpId="0"/>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28" name="TextBox 27"/>
          <p:cNvSpPr txBox="1"/>
          <p:nvPr/>
        </p:nvSpPr>
        <p:spPr>
          <a:xfrm>
            <a:off x="885901" y="793140"/>
            <a:ext cx="889977" cy="523216"/>
          </a:xfrm>
          <a:prstGeom prst="rect">
            <a:avLst/>
          </a:prstGeom>
          <a:noFill/>
        </p:spPr>
        <p:txBody>
          <a:bodyPr wrap="none" lIns="91435" tIns="45718" rIns="91435" bIns="45718" rtlCol="0">
            <a:spAutoFit/>
          </a:bodyPr>
          <a:lstStyle/>
          <a:p>
            <a:r>
              <a:rPr lang="en-US" sz="2800" dirty="0" smtClean="0">
                <a:latin typeface="+mn-lt"/>
              </a:rPr>
              <a:t>ester</a:t>
            </a:r>
            <a:endParaRPr lang="en-US" sz="2800" dirty="0">
              <a:latin typeface="+mn-lt"/>
            </a:endParaRPr>
          </a:p>
        </p:txBody>
      </p:sp>
      <p:sp>
        <p:nvSpPr>
          <p:cNvPr id="31" name="Atom up on C5"/>
          <p:cNvSpPr txBox="1"/>
          <p:nvPr/>
        </p:nvSpPr>
        <p:spPr>
          <a:xfrm>
            <a:off x="531550" y="2352802"/>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32" name="Bond, C5-O"/>
          <p:cNvCxnSpPr/>
          <p:nvPr/>
        </p:nvCxnSpPr>
        <p:spPr>
          <a:xfrm rot="19800000">
            <a:off x="751469" y="2414569"/>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3" name="Atom up on C5"/>
          <p:cNvSpPr txBox="1"/>
          <p:nvPr/>
        </p:nvSpPr>
        <p:spPr>
          <a:xfrm flipH="1">
            <a:off x="1201610" y="2048366"/>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36" name="Bond, C5-O"/>
          <p:cNvCxnSpPr/>
          <p:nvPr/>
        </p:nvCxnSpPr>
        <p:spPr>
          <a:xfrm rot="16200000" flipH="1">
            <a:off x="1095779" y="190187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7" name="Atom O in ring"/>
          <p:cNvSpPr txBox="1"/>
          <p:nvPr/>
        </p:nvSpPr>
        <p:spPr>
          <a:xfrm flipH="1">
            <a:off x="1205115" y="1329996"/>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38" name="Bond, C5-O"/>
          <p:cNvCxnSpPr/>
          <p:nvPr/>
        </p:nvCxnSpPr>
        <p:spPr>
          <a:xfrm rot="16200000" flipH="1">
            <a:off x="1186325" y="190187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1" name="Bond, C5-O"/>
          <p:cNvCxnSpPr/>
          <p:nvPr/>
        </p:nvCxnSpPr>
        <p:spPr>
          <a:xfrm rot="1800000" flipH="1">
            <a:off x="1444337" y="2414569"/>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2" name="Atom up on C5"/>
          <p:cNvSpPr txBox="1"/>
          <p:nvPr/>
        </p:nvSpPr>
        <p:spPr>
          <a:xfrm>
            <a:off x="1847239" y="2352802"/>
            <a:ext cx="461665" cy="430887"/>
          </a:xfrm>
          <a:prstGeom prst="rect">
            <a:avLst/>
          </a:prstGeom>
          <a:noFill/>
        </p:spPr>
        <p:txBody>
          <a:bodyPr wrap="none" lIns="0" tIns="0" rIns="0" bIns="0" rtlCol="0">
            <a:spAutoFit/>
          </a:bodyPr>
          <a:lstStyle/>
          <a:p>
            <a:r>
              <a:rPr lang="en-US" sz="2800" dirty="0" smtClean="0">
                <a:latin typeface="+mn-lt"/>
              </a:rPr>
              <a:t>OR</a:t>
            </a:r>
            <a:endParaRPr lang="en-US" sz="2800" baseline="-25000" dirty="0" smtClean="0">
              <a:latin typeface="+mn-lt"/>
            </a:endParaRPr>
          </a:p>
        </p:txBody>
      </p:sp>
      <p:sp>
        <p:nvSpPr>
          <p:cNvPr id="34" name="TextBox 33"/>
          <p:cNvSpPr txBox="1"/>
          <p:nvPr/>
        </p:nvSpPr>
        <p:spPr>
          <a:xfrm>
            <a:off x="885901" y="3220252"/>
            <a:ext cx="942877" cy="523216"/>
          </a:xfrm>
          <a:prstGeom prst="rect">
            <a:avLst/>
          </a:prstGeom>
          <a:noFill/>
        </p:spPr>
        <p:txBody>
          <a:bodyPr wrap="none" lIns="91435" tIns="45718" rIns="91435" bIns="45718" rtlCol="0">
            <a:spAutoFit/>
          </a:bodyPr>
          <a:lstStyle/>
          <a:p>
            <a:r>
              <a:rPr lang="en-US" sz="2800" dirty="0" smtClean="0">
                <a:latin typeface="+mn-lt"/>
              </a:rPr>
              <a:t>ether</a:t>
            </a:r>
            <a:endParaRPr lang="en-US" sz="2800" dirty="0">
              <a:latin typeface="+mn-lt"/>
            </a:endParaRPr>
          </a:p>
        </p:txBody>
      </p:sp>
      <p:sp>
        <p:nvSpPr>
          <p:cNvPr id="35" name="Atom up on C5"/>
          <p:cNvSpPr txBox="1"/>
          <p:nvPr/>
        </p:nvSpPr>
        <p:spPr>
          <a:xfrm>
            <a:off x="477263" y="3740975"/>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40" name="Bond, C5-O"/>
          <p:cNvCxnSpPr/>
          <p:nvPr/>
        </p:nvCxnSpPr>
        <p:spPr>
          <a:xfrm>
            <a:off x="747799" y="395641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0" name="Atom up on C5"/>
          <p:cNvSpPr txBox="1"/>
          <p:nvPr/>
        </p:nvSpPr>
        <p:spPr>
          <a:xfrm flipH="1">
            <a:off x="1217604" y="3740975"/>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73" name="Bond, C5-O"/>
          <p:cNvCxnSpPr/>
          <p:nvPr/>
        </p:nvCxnSpPr>
        <p:spPr>
          <a:xfrm>
            <a:off x="1504146" y="395641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4" name="Atom up on C5"/>
          <p:cNvSpPr txBox="1"/>
          <p:nvPr/>
        </p:nvSpPr>
        <p:spPr>
          <a:xfrm flipH="1">
            <a:off x="1973951" y="3740975"/>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grpSp>
        <p:nvGrpSpPr>
          <p:cNvPr id="6" name="Group 5"/>
          <p:cNvGrpSpPr/>
          <p:nvPr/>
        </p:nvGrpSpPr>
        <p:grpSpPr>
          <a:xfrm>
            <a:off x="3579397" y="2094727"/>
            <a:ext cx="3742391" cy="1695421"/>
            <a:chOff x="3579397" y="2094727"/>
            <a:chExt cx="3742391" cy="1695421"/>
          </a:xfrm>
        </p:grpSpPr>
        <p:sp>
          <p:nvSpPr>
            <p:cNvPr id="84" name="Atom up on C5"/>
            <p:cNvSpPr txBox="1"/>
            <p:nvPr/>
          </p:nvSpPr>
          <p:spPr>
            <a:xfrm>
              <a:off x="4970244" y="2724965"/>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86" name="Bond, C5-O"/>
            <p:cNvCxnSpPr/>
            <p:nvPr/>
          </p:nvCxnSpPr>
          <p:spPr>
            <a:xfrm>
              <a:off x="5240780" y="294040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8" name="Bond, C5-O"/>
            <p:cNvCxnSpPr/>
            <p:nvPr/>
          </p:nvCxnSpPr>
          <p:spPr>
            <a:xfrm rot="5400000">
              <a:off x="4954604" y="261915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9" name="Atom O in ring"/>
            <p:cNvSpPr txBox="1"/>
            <p:nvPr/>
          </p:nvSpPr>
          <p:spPr>
            <a:xfrm>
              <a:off x="4960318" y="209763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90" name="Bond, C5-O"/>
            <p:cNvCxnSpPr/>
            <p:nvPr/>
          </p:nvCxnSpPr>
          <p:spPr>
            <a:xfrm rot="16200000" flipV="1">
              <a:off x="4954604" y="3252669"/>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1" name="Atom O in ring"/>
            <p:cNvSpPr txBox="1"/>
            <p:nvPr/>
          </p:nvSpPr>
          <p:spPr>
            <a:xfrm flipV="1">
              <a:off x="4960318" y="3359261"/>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92" name="Atom up on C5"/>
            <p:cNvSpPr txBox="1"/>
            <p:nvPr/>
          </p:nvSpPr>
          <p:spPr>
            <a:xfrm flipH="1">
              <a:off x="5710585" y="2724965"/>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93" name="Bond, C5-O"/>
            <p:cNvCxnSpPr/>
            <p:nvPr/>
          </p:nvCxnSpPr>
          <p:spPr>
            <a:xfrm>
              <a:off x="5997127" y="294040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4" name="Atom up on C5"/>
            <p:cNvSpPr txBox="1"/>
            <p:nvPr/>
          </p:nvSpPr>
          <p:spPr>
            <a:xfrm flipH="1">
              <a:off x="6466932" y="2724965"/>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97" name="Bond, C5-O"/>
            <p:cNvCxnSpPr/>
            <p:nvPr/>
          </p:nvCxnSpPr>
          <p:spPr>
            <a:xfrm rot="16200000" flipH="1">
              <a:off x="6440688" y="2624191"/>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98" name="Bond, C5-O"/>
            <p:cNvCxnSpPr/>
            <p:nvPr/>
          </p:nvCxnSpPr>
          <p:spPr>
            <a:xfrm rot="5400000" flipH="1" flipV="1">
              <a:off x="6440688" y="3252668"/>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9" name="Atom O in ring"/>
            <p:cNvSpPr txBox="1"/>
            <p:nvPr/>
          </p:nvSpPr>
          <p:spPr>
            <a:xfrm flipH="1" flipV="1">
              <a:off x="6446402" y="3359261"/>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100" name="Atom O in ring"/>
            <p:cNvSpPr txBox="1"/>
            <p:nvPr/>
          </p:nvSpPr>
          <p:spPr>
            <a:xfrm flipH="1" flipV="1">
              <a:off x="6446402" y="2094727"/>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sp>
          <p:nvSpPr>
            <p:cNvPr id="101" name="Atom up on C5"/>
            <p:cNvSpPr txBox="1"/>
            <p:nvPr/>
          </p:nvSpPr>
          <p:spPr>
            <a:xfrm>
              <a:off x="4205621" y="2724965"/>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02" name="Bond, C5-O"/>
            <p:cNvCxnSpPr/>
            <p:nvPr/>
          </p:nvCxnSpPr>
          <p:spPr>
            <a:xfrm>
              <a:off x="3878170" y="294040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3" name="Bond, C5-O"/>
            <p:cNvCxnSpPr/>
            <p:nvPr/>
          </p:nvCxnSpPr>
          <p:spPr>
            <a:xfrm>
              <a:off x="4476157" y="2940407"/>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4" name="Atom O in ring"/>
            <p:cNvSpPr txBox="1"/>
            <p:nvPr/>
          </p:nvSpPr>
          <p:spPr>
            <a:xfrm>
              <a:off x="3579397" y="2733179"/>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105" name="Bond, C5-O"/>
            <p:cNvCxnSpPr/>
            <p:nvPr/>
          </p:nvCxnSpPr>
          <p:spPr>
            <a:xfrm rot="5400000">
              <a:off x="4189981" y="261915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6" name="Atom O in ring"/>
            <p:cNvSpPr txBox="1"/>
            <p:nvPr/>
          </p:nvSpPr>
          <p:spPr>
            <a:xfrm>
              <a:off x="4195695" y="2097630"/>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107" name="Bond, C5-O"/>
            <p:cNvCxnSpPr/>
            <p:nvPr/>
          </p:nvCxnSpPr>
          <p:spPr>
            <a:xfrm rot="16200000" flipV="1">
              <a:off x="4189981" y="3252669"/>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8" name="Atom O in ring"/>
            <p:cNvSpPr txBox="1"/>
            <p:nvPr/>
          </p:nvSpPr>
          <p:spPr>
            <a:xfrm flipV="1">
              <a:off x="4195695" y="3359261"/>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111" name="Bond, C5-O"/>
            <p:cNvCxnSpPr/>
            <p:nvPr/>
          </p:nvCxnSpPr>
          <p:spPr>
            <a:xfrm flipH="1">
              <a:off x="6743661" y="2940407"/>
              <a:ext cx="27432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2" name="Atom O in ring"/>
            <p:cNvSpPr txBox="1"/>
            <p:nvPr/>
          </p:nvSpPr>
          <p:spPr>
            <a:xfrm flipH="1">
              <a:off x="7058896" y="2733179"/>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sp>
        <p:nvSpPr>
          <p:cNvPr id="117" name="TextBox 116"/>
          <p:cNvSpPr txBox="1"/>
          <p:nvPr/>
        </p:nvSpPr>
        <p:spPr>
          <a:xfrm>
            <a:off x="4045826" y="3865098"/>
            <a:ext cx="2893731" cy="523216"/>
          </a:xfrm>
          <a:prstGeom prst="rect">
            <a:avLst/>
          </a:prstGeom>
          <a:noFill/>
        </p:spPr>
        <p:txBody>
          <a:bodyPr wrap="none" lIns="91435" tIns="45718" rIns="91435" bIns="45718" rtlCol="0">
            <a:spAutoFit/>
          </a:bodyPr>
          <a:lstStyle/>
          <a:p>
            <a:r>
              <a:rPr lang="en-US" sz="2800" dirty="0" smtClean="0">
                <a:latin typeface="+mn-lt"/>
              </a:rPr>
              <a:t>ethyl methyl ether</a:t>
            </a:r>
            <a:endParaRPr lang="en-US" sz="2800" dirty="0">
              <a:latin typeface="+mn-lt"/>
            </a:endParaRPr>
          </a:p>
        </p:txBody>
      </p:sp>
      <p:sp>
        <p:nvSpPr>
          <p:cNvPr id="118" name="TextBox 117"/>
          <p:cNvSpPr txBox="1"/>
          <p:nvPr/>
        </p:nvSpPr>
        <p:spPr>
          <a:xfrm>
            <a:off x="773011" y="4402521"/>
            <a:ext cx="1067911" cy="523216"/>
          </a:xfrm>
          <a:prstGeom prst="rect">
            <a:avLst/>
          </a:prstGeom>
          <a:noFill/>
        </p:spPr>
        <p:txBody>
          <a:bodyPr wrap="none" lIns="91435" tIns="45718" rIns="91435" bIns="45718" rtlCol="0">
            <a:spAutoFit/>
          </a:bodyPr>
          <a:lstStyle/>
          <a:p>
            <a:r>
              <a:rPr lang="en-US" sz="2800" dirty="0" smtClean="0">
                <a:latin typeface="+mn-lt"/>
              </a:rPr>
              <a:t>amide</a:t>
            </a:r>
            <a:endParaRPr lang="en-US" sz="2800" dirty="0">
              <a:latin typeface="+mn-lt"/>
            </a:endParaRPr>
          </a:p>
        </p:txBody>
      </p:sp>
      <p:sp>
        <p:nvSpPr>
          <p:cNvPr id="119" name="Atom up on C5"/>
          <p:cNvSpPr txBox="1"/>
          <p:nvPr/>
        </p:nvSpPr>
        <p:spPr>
          <a:xfrm>
            <a:off x="531550" y="5917027"/>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120" name="Bond, C5-O"/>
          <p:cNvCxnSpPr/>
          <p:nvPr/>
        </p:nvCxnSpPr>
        <p:spPr>
          <a:xfrm rot="19800000">
            <a:off x="751469"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1" name="Atom up on C5"/>
          <p:cNvSpPr txBox="1"/>
          <p:nvPr/>
        </p:nvSpPr>
        <p:spPr>
          <a:xfrm flipH="1">
            <a:off x="1201610" y="5612591"/>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22" name="Bond, C5-O"/>
          <p:cNvCxnSpPr/>
          <p:nvPr/>
        </p:nvCxnSpPr>
        <p:spPr>
          <a:xfrm rot="16200000" flipH="1">
            <a:off x="1095779"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3" name="Atom O in ring"/>
          <p:cNvSpPr txBox="1"/>
          <p:nvPr/>
        </p:nvSpPr>
        <p:spPr>
          <a:xfrm flipH="1">
            <a:off x="1205115" y="4894221"/>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124" name="Bond, C5-O"/>
          <p:cNvCxnSpPr/>
          <p:nvPr/>
        </p:nvCxnSpPr>
        <p:spPr>
          <a:xfrm rot="16200000" flipH="1">
            <a:off x="1186325"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5" name="Bond, C5-O"/>
          <p:cNvCxnSpPr/>
          <p:nvPr/>
        </p:nvCxnSpPr>
        <p:spPr>
          <a:xfrm rot="1800000" flipH="1">
            <a:off x="1444337"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6" name="Atom up on C5"/>
          <p:cNvSpPr txBox="1"/>
          <p:nvPr/>
        </p:nvSpPr>
        <p:spPr>
          <a:xfrm>
            <a:off x="1847239" y="5917027"/>
            <a:ext cx="628955" cy="430887"/>
          </a:xfrm>
          <a:prstGeom prst="rect">
            <a:avLst/>
          </a:prstGeom>
          <a:noFill/>
        </p:spPr>
        <p:txBody>
          <a:bodyPr wrap="none" lIns="0" tIns="0" rIns="0" bIns="0" rtlCol="0">
            <a:spAutoFit/>
          </a:bodyPr>
          <a:lstStyle/>
          <a:p>
            <a:r>
              <a:rPr lang="en-US" sz="2800" dirty="0" smtClean="0">
                <a:latin typeface="+mn-lt"/>
              </a:rPr>
              <a:t>NH</a:t>
            </a:r>
            <a:r>
              <a:rPr lang="en-US" sz="2800" baseline="-25000" dirty="0" smtClean="0">
                <a:latin typeface="+mn-lt"/>
              </a:rPr>
              <a:t>2</a:t>
            </a:r>
          </a:p>
        </p:txBody>
      </p:sp>
      <p:sp>
        <p:nvSpPr>
          <p:cNvPr id="127" name="Atom up on C5"/>
          <p:cNvSpPr txBox="1"/>
          <p:nvPr/>
        </p:nvSpPr>
        <p:spPr>
          <a:xfrm>
            <a:off x="3030588" y="5917027"/>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128" name="Bond, C5-O"/>
          <p:cNvCxnSpPr/>
          <p:nvPr/>
        </p:nvCxnSpPr>
        <p:spPr>
          <a:xfrm rot="19800000">
            <a:off x="3250507"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9" name="Atom up on C5"/>
          <p:cNvSpPr txBox="1"/>
          <p:nvPr/>
        </p:nvSpPr>
        <p:spPr>
          <a:xfrm flipH="1">
            <a:off x="3700648" y="5612591"/>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30" name="Bond, C5-O"/>
          <p:cNvCxnSpPr/>
          <p:nvPr/>
        </p:nvCxnSpPr>
        <p:spPr>
          <a:xfrm rot="16200000" flipH="1">
            <a:off x="3594817"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1" name="Atom O in ring"/>
          <p:cNvSpPr txBox="1"/>
          <p:nvPr/>
        </p:nvSpPr>
        <p:spPr>
          <a:xfrm flipH="1">
            <a:off x="3704153" y="4894221"/>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132" name="Bond, C5-O"/>
          <p:cNvCxnSpPr/>
          <p:nvPr/>
        </p:nvCxnSpPr>
        <p:spPr>
          <a:xfrm rot="16200000" flipH="1">
            <a:off x="3685363"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3" name="Bond, C5-O"/>
          <p:cNvCxnSpPr/>
          <p:nvPr/>
        </p:nvCxnSpPr>
        <p:spPr>
          <a:xfrm rot="1800000" flipH="1">
            <a:off x="3943375"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4" name="Atom up on C5"/>
          <p:cNvSpPr txBox="1"/>
          <p:nvPr/>
        </p:nvSpPr>
        <p:spPr>
          <a:xfrm>
            <a:off x="4346277" y="5917027"/>
            <a:ext cx="733149" cy="430887"/>
          </a:xfrm>
          <a:prstGeom prst="rect">
            <a:avLst/>
          </a:prstGeom>
          <a:noFill/>
        </p:spPr>
        <p:txBody>
          <a:bodyPr wrap="none" lIns="0" tIns="0" rIns="0" bIns="0" rtlCol="0">
            <a:spAutoFit/>
          </a:bodyPr>
          <a:lstStyle/>
          <a:p>
            <a:r>
              <a:rPr lang="en-US" sz="2800" dirty="0" smtClean="0">
                <a:latin typeface="+mn-lt"/>
              </a:rPr>
              <a:t>NRH</a:t>
            </a:r>
            <a:endParaRPr lang="en-US" sz="2800" baseline="-25000" dirty="0" smtClean="0">
              <a:latin typeface="+mn-lt"/>
            </a:endParaRPr>
          </a:p>
        </p:txBody>
      </p:sp>
      <p:sp>
        <p:nvSpPr>
          <p:cNvPr id="135" name="Atom up on C5"/>
          <p:cNvSpPr txBox="1"/>
          <p:nvPr/>
        </p:nvSpPr>
        <p:spPr>
          <a:xfrm>
            <a:off x="5614728" y="5917027"/>
            <a:ext cx="209994" cy="430887"/>
          </a:xfrm>
          <a:prstGeom prst="rect">
            <a:avLst/>
          </a:prstGeom>
          <a:noFill/>
        </p:spPr>
        <p:txBody>
          <a:bodyPr wrap="none" lIns="0" tIns="0" rIns="0" bIns="0" rtlCol="0">
            <a:spAutoFit/>
          </a:bodyPr>
          <a:lstStyle/>
          <a:p>
            <a:r>
              <a:rPr lang="en-US" sz="2800" dirty="0" smtClean="0">
                <a:latin typeface="+mn-lt"/>
              </a:rPr>
              <a:t>R</a:t>
            </a:r>
            <a:endParaRPr lang="en-US" sz="2800" baseline="-25000" dirty="0" smtClean="0">
              <a:latin typeface="+mn-lt"/>
            </a:endParaRPr>
          </a:p>
        </p:txBody>
      </p:sp>
      <p:cxnSp>
        <p:nvCxnSpPr>
          <p:cNvPr id="136" name="Bond, C5-O"/>
          <p:cNvCxnSpPr/>
          <p:nvPr/>
        </p:nvCxnSpPr>
        <p:spPr>
          <a:xfrm rot="19800000">
            <a:off x="5834647"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7" name="Atom up on C5"/>
          <p:cNvSpPr txBox="1"/>
          <p:nvPr/>
        </p:nvSpPr>
        <p:spPr>
          <a:xfrm flipH="1">
            <a:off x="6284788" y="5612591"/>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138" name="Bond, C5-O"/>
          <p:cNvCxnSpPr/>
          <p:nvPr/>
        </p:nvCxnSpPr>
        <p:spPr>
          <a:xfrm rot="16200000" flipH="1">
            <a:off x="6178957"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9" name="Atom O in ring"/>
          <p:cNvSpPr txBox="1"/>
          <p:nvPr/>
        </p:nvSpPr>
        <p:spPr>
          <a:xfrm flipH="1">
            <a:off x="6288293" y="4894221"/>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140" name="Bond, C5-O"/>
          <p:cNvCxnSpPr/>
          <p:nvPr/>
        </p:nvCxnSpPr>
        <p:spPr>
          <a:xfrm rot="16200000" flipH="1">
            <a:off x="6269503" y="546609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1" name="Bond, C5-O"/>
          <p:cNvCxnSpPr/>
          <p:nvPr/>
        </p:nvCxnSpPr>
        <p:spPr>
          <a:xfrm rot="1800000" flipH="1">
            <a:off x="6527515" y="5978794"/>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2" name="Atom up on C5"/>
          <p:cNvSpPr txBox="1"/>
          <p:nvPr/>
        </p:nvSpPr>
        <p:spPr>
          <a:xfrm>
            <a:off x="6930417" y="5917027"/>
            <a:ext cx="576055" cy="430887"/>
          </a:xfrm>
          <a:prstGeom prst="rect">
            <a:avLst/>
          </a:prstGeom>
          <a:noFill/>
        </p:spPr>
        <p:txBody>
          <a:bodyPr wrap="none" lIns="0" tIns="0" rIns="0" bIns="0" rtlCol="0">
            <a:spAutoFit/>
          </a:bodyPr>
          <a:lstStyle/>
          <a:p>
            <a:r>
              <a:rPr lang="en-US" sz="2800" dirty="0" smtClean="0">
                <a:latin typeface="+mn-lt"/>
              </a:rPr>
              <a:t>NR</a:t>
            </a:r>
            <a:r>
              <a:rPr lang="en-US" sz="2800" baseline="-25000" dirty="0" smtClean="0">
                <a:latin typeface="+mn-lt"/>
              </a:rPr>
              <a:t>2</a:t>
            </a:r>
          </a:p>
        </p:txBody>
      </p:sp>
    </p:spTree>
    <p:extLst>
      <p:ext uri="{BB962C8B-B14F-4D97-AF65-F5344CB8AC3E}">
        <p14:creationId xmlns:p14="http://schemas.microsoft.com/office/powerpoint/2010/main" val="12133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750"/>
                                        <p:tgtEl>
                                          <p:spTgt spid="3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750"/>
                                        <p:tgtEl>
                                          <p:spTgt spid="37"/>
                                        </p:tgtEl>
                                      </p:cBhvr>
                                    </p:animEffect>
                                  </p:childTnLst>
                                </p:cTn>
                              </p:par>
                            </p:childTnLst>
                          </p:cTn>
                        </p:par>
                        <p:par>
                          <p:cTn id="20" fill="hold">
                            <p:stCondLst>
                              <p:cond delay="3000"/>
                            </p:stCondLst>
                            <p:childTnLst>
                              <p:par>
                                <p:cTn id="21" presetID="22" presetClass="entr" presetSubtype="2"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right)">
                                      <p:cBhvr>
                                        <p:cTn id="23" dur="750"/>
                                        <p:tgtEl>
                                          <p:spTgt spid="32"/>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750"/>
                                        <p:tgtEl>
                                          <p:spTgt spid="3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750"/>
                                        <p:tgtEl>
                                          <p:spTgt spid="41"/>
                                        </p:tgtEl>
                                      </p:cBhvr>
                                    </p:animEffect>
                                  </p:childTnLst>
                                </p:cTn>
                              </p:par>
                            </p:childTnLst>
                          </p:cTn>
                        </p:par>
                        <p:par>
                          <p:cTn id="32" fill="hold">
                            <p:stCondLst>
                              <p:cond delay="525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1000"/>
                                        <p:tgtEl>
                                          <p:spTgt spid="40"/>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1000"/>
                                        <p:tgtEl>
                                          <p:spTgt spid="50"/>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left)">
                                      <p:cBhvr>
                                        <p:cTn id="62" dur="1000"/>
                                        <p:tgtEl>
                                          <p:spTgt spid="73"/>
                                        </p:tgtEl>
                                      </p:cBhvr>
                                    </p:animEffect>
                                  </p:childTnLst>
                                </p:cTn>
                              </p:par>
                            </p:childTnLst>
                          </p:cTn>
                        </p:par>
                        <p:par>
                          <p:cTn id="63" fill="hold">
                            <p:stCondLst>
                              <p:cond delay="3500"/>
                            </p:stCondLst>
                            <p:childTnLst>
                              <p:par>
                                <p:cTn id="64" presetID="10" presetClass="entr" presetSubtype="0" fill="hold" grpId="0"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1000"/>
                                        <p:tgtEl>
                                          <p:spTgt spid="7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7"/>
                                        </p:tgtEl>
                                        <p:attrNameLst>
                                          <p:attrName>style.visibility</p:attrName>
                                        </p:attrNameLst>
                                      </p:cBhvr>
                                      <p:to>
                                        <p:strVal val="visible"/>
                                      </p:to>
                                    </p:set>
                                    <p:animEffect transition="in" filter="fade">
                                      <p:cBhvr>
                                        <p:cTn id="76" dur="500"/>
                                        <p:tgtEl>
                                          <p:spTgt spid="1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7"/>
                                        </p:tgtEl>
                                      </p:cBhvr>
                                    </p:animEffect>
                                    <p:set>
                                      <p:cBhvr>
                                        <p:cTn id="84" dur="1" fill="hold">
                                          <p:stCondLst>
                                            <p:cond delay="499"/>
                                          </p:stCondLst>
                                        </p:cTn>
                                        <p:tgtEl>
                                          <p:spTgt spid="117"/>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fade">
                                      <p:cBhvr>
                                        <p:cTn id="88" dur="750"/>
                                        <p:tgtEl>
                                          <p:spTgt spid="121"/>
                                        </p:tgtEl>
                                      </p:cBhvr>
                                    </p:animEffect>
                                  </p:childTnLst>
                                </p:cTn>
                              </p:par>
                            </p:childTnLst>
                          </p:cTn>
                        </p:par>
                        <p:par>
                          <p:cTn id="89" fill="hold">
                            <p:stCondLst>
                              <p:cond delay="1250"/>
                            </p:stCondLst>
                            <p:childTnLst>
                              <p:par>
                                <p:cTn id="90" presetID="22" presetClass="entr" presetSubtype="4" fill="hold" nodeType="afterEffect">
                                  <p:stCondLst>
                                    <p:cond delay="0"/>
                                  </p:stCondLst>
                                  <p:childTnLst>
                                    <p:set>
                                      <p:cBhvr>
                                        <p:cTn id="91" dur="1" fill="hold">
                                          <p:stCondLst>
                                            <p:cond delay="0"/>
                                          </p:stCondLst>
                                        </p:cTn>
                                        <p:tgtEl>
                                          <p:spTgt spid="122"/>
                                        </p:tgtEl>
                                        <p:attrNameLst>
                                          <p:attrName>style.visibility</p:attrName>
                                        </p:attrNameLst>
                                      </p:cBhvr>
                                      <p:to>
                                        <p:strVal val="visible"/>
                                      </p:to>
                                    </p:set>
                                    <p:animEffect transition="in" filter="wipe(down)">
                                      <p:cBhvr>
                                        <p:cTn id="92" dur="750"/>
                                        <p:tgtEl>
                                          <p:spTgt spid="122"/>
                                        </p:tgtEl>
                                      </p:cBhvr>
                                    </p:animEffect>
                                  </p:childTnLst>
                                </p:cTn>
                              </p:par>
                            </p:childTnLst>
                          </p:cTn>
                        </p:par>
                        <p:par>
                          <p:cTn id="93" fill="hold">
                            <p:stCondLst>
                              <p:cond delay="2000"/>
                            </p:stCondLst>
                            <p:childTnLst>
                              <p:par>
                                <p:cTn id="94" presetID="22" presetClass="entr" presetSubtype="4" fill="hold" nodeType="afterEffect">
                                  <p:stCondLst>
                                    <p:cond delay="0"/>
                                  </p:stCondLst>
                                  <p:childTnLst>
                                    <p:set>
                                      <p:cBhvr>
                                        <p:cTn id="95" dur="1" fill="hold">
                                          <p:stCondLst>
                                            <p:cond delay="0"/>
                                          </p:stCondLst>
                                        </p:cTn>
                                        <p:tgtEl>
                                          <p:spTgt spid="124"/>
                                        </p:tgtEl>
                                        <p:attrNameLst>
                                          <p:attrName>style.visibility</p:attrName>
                                        </p:attrNameLst>
                                      </p:cBhvr>
                                      <p:to>
                                        <p:strVal val="visible"/>
                                      </p:to>
                                    </p:set>
                                    <p:animEffect transition="in" filter="wipe(down)">
                                      <p:cBhvr>
                                        <p:cTn id="96" dur="750"/>
                                        <p:tgtEl>
                                          <p:spTgt spid="124"/>
                                        </p:tgtEl>
                                      </p:cBhvr>
                                    </p:animEffect>
                                  </p:childTnLst>
                                </p:cTn>
                              </p:par>
                            </p:childTnLst>
                          </p:cTn>
                        </p:par>
                        <p:par>
                          <p:cTn id="97" fill="hold">
                            <p:stCondLst>
                              <p:cond delay="2750"/>
                            </p:stCondLst>
                            <p:childTnLst>
                              <p:par>
                                <p:cTn id="98" presetID="10" presetClass="entr" presetSubtype="0" fill="hold" grpId="0" nodeType="after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750"/>
                                        <p:tgtEl>
                                          <p:spTgt spid="123"/>
                                        </p:tgtEl>
                                      </p:cBhvr>
                                    </p:animEffect>
                                  </p:childTnLst>
                                </p:cTn>
                              </p:par>
                            </p:childTnLst>
                          </p:cTn>
                        </p:par>
                        <p:par>
                          <p:cTn id="101" fill="hold">
                            <p:stCondLst>
                              <p:cond delay="3500"/>
                            </p:stCondLst>
                            <p:childTnLst>
                              <p:par>
                                <p:cTn id="102" presetID="22" presetClass="entr" presetSubtype="2" fill="hold" nodeType="after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wipe(right)">
                                      <p:cBhvr>
                                        <p:cTn id="104" dur="750"/>
                                        <p:tgtEl>
                                          <p:spTgt spid="120"/>
                                        </p:tgtEl>
                                      </p:cBhvr>
                                    </p:animEffect>
                                  </p:childTnLst>
                                </p:cTn>
                              </p:par>
                            </p:childTnLst>
                          </p:cTn>
                        </p:par>
                        <p:par>
                          <p:cTn id="105" fill="hold">
                            <p:stCondLst>
                              <p:cond delay="4250"/>
                            </p:stCondLst>
                            <p:childTnLst>
                              <p:par>
                                <p:cTn id="106" presetID="10" presetClass="entr" presetSubtype="0" fill="hold" grpId="0" nodeType="afterEffect">
                                  <p:stCondLst>
                                    <p:cond delay="0"/>
                                  </p:stCondLst>
                                  <p:childTnLst>
                                    <p:set>
                                      <p:cBhvr>
                                        <p:cTn id="107" dur="1" fill="hold">
                                          <p:stCondLst>
                                            <p:cond delay="0"/>
                                          </p:stCondLst>
                                        </p:cTn>
                                        <p:tgtEl>
                                          <p:spTgt spid="119"/>
                                        </p:tgtEl>
                                        <p:attrNameLst>
                                          <p:attrName>style.visibility</p:attrName>
                                        </p:attrNameLst>
                                      </p:cBhvr>
                                      <p:to>
                                        <p:strVal val="visible"/>
                                      </p:to>
                                    </p:set>
                                    <p:animEffect transition="in" filter="fade">
                                      <p:cBhvr>
                                        <p:cTn id="108" dur="750"/>
                                        <p:tgtEl>
                                          <p:spTgt spid="119"/>
                                        </p:tgtEl>
                                      </p:cBhvr>
                                    </p:animEffect>
                                  </p:childTnLst>
                                </p:cTn>
                              </p:par>
                            </p:childTnLst>
                          </p:cTn>
                        </p:par>
                        <p:par>
                          <p:cTn id="109" fill="hold">
                            <p:stCondLst>
                              <p:cond delay="5000"/>
                            </p:stCondLst>
                            <p:childTnLst>
                              <p:par>
                                <p:cTn id="110" presetID="22" presetClass="entr" presetSubtype="8" fill="hold" nodeType="afterEffect">
                                  <p:stCondLst>
                                    <p:cond delay="0"/>
                                  </p:stCondLst>
                                  <p:childTnLst>
                                    <p:set>
                                      <p:cBhvr>
                                        <p:cTn id="111" dur="1" fill="hold">
                                          <p:stCondLst>
                                            <p:cond delay="0"/>
                                          </p:stCondLst>
                                        </p:cTn>
                                        <p:tgtEl>
                                          <p:spTgt spid="125"/>
                                        </p:tgtEl>
                                        <p:attrNameLst>
                                          <p:attrName>style.visibility</p:attrName>
                                        </p:attrNameLst>
                                      </p:cBhvr>
                                      <p:to>
                                        <p:strVal val="visible"/>
                                      </p:to>
                                    </p:set>
                                    <p:animEffect transition="in" filter="wipe(left)">
                                      <p:cBhvr>
                                        <p:cTn id="112" dur="750"/>
                                        <p:tgtEl>
                                          <p:spTgt spid="125"/>
                                        </p:tgtEl>
                                      </p:cBhvr>
                                    </p:animEffect>
                                  </p:childTnLst>
                                </p:cTn>
                              </p:par>
                            </p:childTnLst>
                          </p:cTn>
                        </p:par>
                        <p:par>
                          <p:cTn id="113" fill="hold">
                            <p:stCondLst>
                              <p:cond delay="5750"/>
                            </p:stCondLst>
                            <p:childTnLst>
                              <p:par>
                                <p:cTn id="114" presetID="22" presetClass="entr" presetSubtype="8" fill="hold" grpId="0" nodeType="afterEffect">
                                  <p:stCondLst>
                                    <p:cond delay="0"/>
                                  </p:stCondLst>
                                  <p:childTnLst>
                                    <p:set>
                                      <p:cBhvr>
                                        <p:cTn id="115" dur="1" fill="hold">
                                          <p:stCondLst>
                                            <p:cond delay="0"/>
                                          </p:stCondLst>
                                        </p:cTn>
                                        <p:tgtEl>
                                          <p:spTgt spid="126"/>
                                        </p:tgtEl>
                                        <p:attrNameLst>
                                          <p:attrName>style.visibility</p:attrName>
                                        </p:attrNameLst>
                                      </p:cBhvr>
                                      <p:to>
                                        <p:strVal val="visible"/>
                                      </p:to>
                                    </p:set>
                                    <p:animEffect transition="in" filter="wipe(left)">
                                      <p:cBhvr>
                                        <p:cTn id="116" dur="500"/>
                                        <p:tgtEl>
                                          <p:spTgt spid="12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18"/>
                                        </p:tgtEl>
                                        <p:attrNameLst>
                                          <p:attrName>style.visibility</p:attrName>
                                        </p:attrNameLst>
                                      </p:cBhvr>
                                      <p:to>
                                        <p:strVal val="visible"/>
                                      </p:to>
                                    </p:set>
                                    <p:animEffect transition="in" filter="fade">
                                      <p:cBhvr>
                                        <p:cTn id="121" dur="500"/>
                                        <p:tgtEl>
                                          <p:spTgt spid="11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29"/>
                                        </p:tgtEl>
                                        <p:attrNameLst>
                                          <p:attrName>style.visibility</p:attrName>
                                        </p:attrNameLst>
                                      </p:cBhvr>
                                      <p:to>
                                        <p:strVal val="visible"/>
                                      </p:to>
                                    </p:set>
                                    <p:animEffect transition="in" filter="fade">
                                      <p:cBhvr>
                                        <p:cTn id="126" dur="500"/>
                                        <p:tgtEl>
                                          <p:spTgt spid="129"/>
                                        </p:tgtEl>
                                      </p:cBhvr>
                                    </p:animEffect>
                                  </p:childTnLst>
                                </p:cTn>
                              </p:par>
                            </p:childTnLst>
                          </p:cTn>
                        </p:par>
                        <p:par>
                          <p:cTn id="127" fill="hold">
                            <p:stCondLst>
                              <p:cond delay="500"/>
                            </p:stCondLst>
                            <p:childTnLst>
                              <p:par>
                                <p:cTn id="128" presetID="22" presetClass="entr" presetSubtype="4" fill="hold" nodeType="afterEffect">
                                  <p:stCondLst>
                                    <p:cond delay="0"/>
                                  </p:stCondLst>
                                  <p:childTnLst>
                                    <p:set>
                                      <p:cBhvr>
                                        <p:cTn id="129" dur="1" fill="hold">
                                          <p:stCondLst>
                                            <p:cond delay="0"/>
                                          </p:stCondLst>
                                        </p:cTn>
                                        <p:tgtEl>
                                          <p:spTgt spid="130"/>
                                        </p:tgtEl>
                                        <p:attrNameLst>
                                          <p:attrName>style.visibility</p:attrName>
                                        </p:attrNameLst>
                                      </p:cBhvr>
                                      <p:to>
                                        <p:strVal val="visible"/>
                                      </p:to>
                                    </p:set>
                                    <p:animEffect transition="in" filter="wipe(down)">
                                      <p:cBhvr>
                                        <p:cTn id="130" dur="500"/>
                                        <p:tgtEl>
                                          <p:spTgt spid="130"/>
                                        </p:tgtEl>
                                      </p:cBhvr>
                                    </p:animEffect>
                                  </p:childTnLst>
                                </p:cTn>
                              </p:par>
                            </p:childTnLst>
                          </p:cTn>
                        </p:par>
                        <p:par>
                          <p:cTn id="131" fill="hold">
                            <p:stCondLst>
                              <p:cond delay="1000"/>
                            </p:stCondLst>
                            <p:childTnLst>
                              <p:par>
                                <p:cTn id="132" presetID="22" presetClass="entr" presetSubtype="4" fill="hold" nodeType="afterEffect">
                                  <p:stCondLst>
                                    <p:cond delay="0"/>
                                  </p:stCondLst>
                                  <p:childTnLst>
                                    <p:set>
                                      <p:cBhvr>
                                        <p:cTn id="133" dur="1" fill="hold">
                                          <p:stCondLst>
                                            <p:cond delay="0"/>
                                          </p:stCondLst>
                                        </p:cTn>
                                        <p:tgtEl>
                                          <p:spTgt spid="132"/>
                                        </p:tgtEl>
                                        <p:attrNameLst>
                                          <p:attrName>style.visibility</p:attrName>
                                        </p:attrNameLst>
                                      </p:cBhvr>
                                      <p:to>
                                        <p:strVal val="visible"/>
                                      </p:to>
                                    </p:set>
                                    <p:animEffect transition="in" filter="wipe(down)">
                                      <p:cBhvr>
                                        <p:cTn id="134" dur="500"/>
                                        <p:tgtEl>
                                          <p:spTgt spid="132"/>
                                        </p:tgtEl>
                                      </p:cBhvr>
                                    </p:animEffect>
                                  </p:childTnLst>
                                </p:cTn>
                              </p:par>
                            </p:childTnLst>
                          </p:cTn>
                        </p:par>
                        <p:par>
                          <p:cTn id="135" fill="hold">
                            <p:stCondLst>
                              <p:cond delay="1500"/>
                            </p:stCondLst>
                            <p:childTnLst>
                              <p:par>
                                <p:cTn id="136" presetID="10" presetClass="entr" presetSubtype="0" fill="hold" grpId="0" nodeType="afterEffect">
                                  <p:stCondLst>
                                    <p:cond delay="0"/>
                                  </p:stCondLst>
                                  <p:childTnLst>
                                    <p:set>
                                      <p:cBhvr>
                                        <p:cTn id="137" dur="1" fill="hold">
                                          <p:stCondLst>
                                            <p:cond delay="0"/>
                                          </p:stCondLst>
                                        </p:cTn>
                                        <p:tgtEl>
                                          <p:spTgt spid="131"/>
                                        </p:tgtEl>
                                        <p:attrNameLst>
                                          <p:attrName>style.visibility</p:attrName>
                                        </p:attrNameLst>
                                      </p:cBhvr>
                                      <p:to>
                                        <p:strVal val="visible"/>
                                      </p:to>
                                    </p:set>
                                    <p:animEffect transition="in" filter="fade">
                                      <p:cBhvr>
                                        <p:cTn id="138" dur="500"/>
                                        <p:tgtEl>
                                          <p:spTgt spid="131"/>
                                        </p:tgtEl>
                                      </p:cBhvr>
                                    </p:animEffect>
                                  </p:childTnLst>
                                </p:cTn>
                              </p:par>
                            </p:childTnLst>
                          </p:cTn>
                        </p:par>
                        <p:par>
                          <p:cTn id="139" fill="hold">
                            <p:stCondLst>
                              <p:cond delay="2000"/>
                            </p:stCondLst>
                            <p:childTnLst>
                              <p:par>
                                <p:cTn id="140" presetID="22" presetClass="entr" presetSubtype="2" fill="hold" nodeType="afterEffect">
                                  <p:stCondLst>
                                    <p:cond delay="0"/>
                                  </p:stCondLst>
                                  <p:childTnLst>
                                    <p:set>
                                      <p:cBhvr>
                                        <p:cTn id="141" dur="1" fill="hold">
                                          <p:stCondLst>
                                            <p:cond delay="0"/>
                                          </p:stCondLst>
                                        </p:cTn>
                                        <p:tgtEl>
                                          <p:spTgt spid="128"/>
                                        </p:tgtEl>
                                        <p:attrNameLst>
                                          <p:attrName>style.visibility</p:attrName>
                                        </p:attrNameLst>
                                      </p:cBhvr>
                                      <p:to>
                                        <p:strVal val="visible"/>
                                      </p:to>
                                    </p:set>
                                    <p:animEffect transition="in" filter="wipe(right)">
                                      <p:cBhvr>
                                        <p:cTn id="142" dur="500"/>
                                        <p:tgtEl>
                                          <p:spTgt spid="128"/>
                                        </p:tgtEl>
                                      </p:cBhvr>
                                    </p:animEffect>
                                  </p:childTnLst>
                                </p:cTn>
                              </p:par>
                            </p:childTnLst>
                          </p:cTn>
                        </p:par>
                        <p:par>
                          <p:cTn id="143" fill="hold">
                            <p:stCondLst>
                              <p:cond delay="2500"/>
                            </p:stCondLst>
                            <p:childTnLst>
                              <p:par>
                                <p:cTn id="144" presetID="10" presetClass="entr" presetSubtype="0" fill="hold" grpId="0" nodeType="afterEffect">
                                  <p:stCondLst>
                                    <p:cond delay="0"/>
                                  </p:stCondLst>
                                  <p:childTnLst>
                                    <p:set>
                                      <p:cBhvr>
                                        <p:cTn id="145" dur="1" fill="hold">
                                          <p:stCondLst>
                                            <p:cond delay="0"/>
                                          </p:stCondLst>
                                        </p:cTn>
                                        <p:tgtEl>
                                          <p:spTgt spid="127"/>
                                        </p:tgtEl>
                                        <p:attrNameLst>
                                          <p:attrName>style.visibility</p:attrName>
                                        </p:attrNameLst>
                                      </p:cBhvr>
                                      <p:to>
                                        <p:strVal val="visible"/>
                                      </p:to>
                                    </p:set>
                                    <p:animEffect transition="in" filter="fade">
                                      <p:cBhvr>
                                        <p:cTn id="146" dur="500"/>
                                        <p:tgtEl>
                                          <p:spTgt spid="127"/>
                                        </p:tgtEl>
                                      </p:cBhvr>
                                    </p:animEffect>
                                  </p:childTnLst>
                                </p:cTn>
                              </p:par>
                            </p:childTnLst>
                          </p:cTn>
                        </p:par>
                        <p:par>
                          <p:cTn id="147" fill="hold">
                            <p:stCondLst>
                              <p:cond delay="3000"/>
                            </p:stCondLst>
                            <p:childTnLst>
                              <p:par>
                                <p:cTn id="148" presetID="22" presetClass="entr" presetSubtype="8" fill="hold" nodeType="afterEffect">
                                  <p:stCondLst>
                                    <p:cond delay="0"/>
                                  </p:stCondLst>
                                  <p:childTnLst>
                                    <p:set>
                                      <p:cBhvr>
                                        <p:cTn id="149" dur="1" fill="hold">
                                          <p:stCondLst>
                                            <p:cond delay="0"/>
                                          </p:stCondLst>
                                        </p:cTn>
                                        <p:tgtEl>
                                          <p:spTgt spid="133"/>
                                        </p:tgtEl>
                                        <p:attrNameLst>
                                          <p:attrName>style.visibility</p:attrName>
                                        </p:attrNameLst>
                                      </p:cBhvr>
                                      <p:to>
                                        <p:strVal val="visible"/>
                                      </p:to>
                                    </p:set>
                                    <p:animEffect transition="in" filter="wipe(left)">
                                      <p:cBhvr>
                                        <p:cTn id="150" dur="500"/>
                                        <p:tgtEl>
                                          <p:spTgt spid="133"/>
                                        </p:tgtEl>
                                      </p:cBhvr>
                                    </p:animEffect>
                                  </p:childTnLst>
                                </p:cTn>
                              </p:par>
                            </p:childTnLst>
                          </p:cTn>
                        </p:par>
                        <p:par>
                          <p:cTn id="151" fill="hold">
                            <p:stCondLst>
                              <p:cond delay="3500"/>
                            </p:stCondLst>
                            <p:childTnLst>
                              <p:par>
                                <p:cTn id="152" presetID="22" presetClass="entr" presetSubtype="8" fill="hold" grpId="0" nodeType="afterEffect">
                                  <p:stCondLst>
                                    <p:cond delay="0"/>
                                  </p:stCondLst>
                                  <p:childTnLst>
                                    <p:set>
                                      <p:cBhvr>
                                        <p:cTn id="153" dur="1" fill="hold">
                                          <p:stCondLst>
                                            <p:cond delay="0"/>
                                          </p:stCondLst>
                                        </p:cTn>
                                        <p:tgtEl>
                                          <p:spTgt spid="134"/>
                                        </p:tgtEl>
                                        <p:attrNameLst>
                                          <p:attrName>style.visibility</p:attrName>
                                        </p:attrNameLst>
                                      </p:cBhvr>
                                      <p:to>
                                        <p:strVal val="visible"/>
                                      </p:to>
                                    </p:set>
                                    <p:animEffect transition="in" filter="wipe(left)">
                                      <p:cBhvr>
                                        <p:cTn id="154" dur="500"/>
                                        <p:tgtEl>
                                          <p:spTgt spid="134"/>
                                        </p:tgtEl>
                                      </p:cBhvr>
                                    </p:animEffect>
                                  </p:childTnLst>
                                </p:cTn>
                              </p:par>
                            </p:childTnLst>
                          </p:cTn>
                        </p:par>
                        <p:par>
                          <p:cTn id="155" fill="hold">
                            <p:stCondLst>
                              <p:cond delay="4000"/>
                            </p:stCondLst>
                            <p:childTnLst>
                              <p:par>
                                <p:cTn id="156" presetID="10" presetClass="entr" presetSubtype="0" fill="hold" grpId="0" nodeType="afterEffect">
                                  <p:stCondLst>
                                    <p:cond delay="2000"/>
                                  </p:stCondLst>
                                  <p:childTnLst>
                                    <p:set>
                                      <p:cBhvr>
                                        <p:cTn id="157" dur="1" fill="hold">
                                          <p:stCondLst>
                                            <p:cond delay="0"/>
                                          </p:stCondLst>
                                        </p:cTn>
                                        <p:tgtEl>
                                          <p:spTgt spid="137"/>
                                        </p:tgtEl>
                                        <p:attrNameLst>
                                          <p:attrName>style.visibility</p:attrName>
                                        </p:attrNameLst>
                                      </p:cBhvr>
                                      <p:to>
                                        <p:strVal val="visible"/>
                                      </p:to>
                                    </p:set>
                                    <p:animEffect transition="in" filter="fade">
                                      <p:cBhvr>
                                        <p:cTn id="158" dur="500"/>
                                        <p:tgtEl>
                                          <p:spTgt spid="137"/>
                                        </p:tgtEl>
                                      </p:cBhvr>
                                    </p:animEffect>
                                  </p:childTnLst>
                                </p:cTn>
                              </p:par>
                            </p:childTnLst>
                          </p:cTn>
                        </p:par>
                        <p:par>
                          <p:cTn id="159" fill="hold">
                            <p:stCondLst>
                              <p:cond delay="6500"/>
                            </p:stCondLst>
                            <p:childTnLst>
                              <p:par>
                                <p:cTn id="160" presetID="22" presetClass="entr" presetSubtype="4" fill="hold" nodeType="afterEffect">
                                  <p:stCondLst>
                                    <p:cond delay="0"/>
                                  </p:stCondLst>
                                  <p:childTnLst>
                                    <p:set>
                                      <p:cBhvr>
                                        <p:cTn id="161" dur="1" fill="hold">
                                          <p:stCondLst>
                                            <p:cond delay="0"/>
                                          </p:stCondLst>
                                        </p:cTn>
                                        <p:tgtEl>
                                          <p:spTgt spid="138"/>
                                        </p:tgtEl>
                                        <p:attrNameLst>
                                          <p:attrName>style.visibility</p:attrName>
                                        </p:attrNameLst>
                                      </p:cBhvr>
                                      <p:to>
                                        <p:strVal val="visible"/>
                                      </p:to>
                                    </p:set>
                                    <p:animEffect transition="in" filter="wipe(down)">
                                      <p:cBhvr>
                                        <p:cTn id="162" dur="500"/>
                                        <p:tgtEl>
                                          <p:spTgt spid="138"/>
                                        </p:tgtEl>
                                      </p:cBhvr>
                                    </p:animEffect>
                                  </p:childTnLst>
                                </p:cTn>
                              </p:par>
                            </p:childTnLst>
                          </p:cTn>
                        </p:par>
                        <p:par>
                          <p:cTn id="163" fill="hold">
                            <p:stCondLst>
                              <p:cond delay="7000"/>
                            </p:stCondLst>
                            <p:childTnLst>
                              <p:par>
                                <p:cTn id="164" presetID="22" presetClass="entr" presetSubtype="4" fill="hold" nodeType="afterEffect">
                                  <p:stCondLst>
                                    <p:cond delay="0"/>
                                  </p:stCondLst>
                                  <p:childTnLst>
                                    <p:set>
                                      <p:cBhvr>
                                        <p:cTn id="165" dur="1" fill="hold">
                                          <p:stCondLst>
                                            <p:cond delay="0"/>
                                          </p:stCondLst>
                                        </p:cTn>
                                        <p:tgtEl>
                                          <p:spTgt spid="140"/>
                                        </p:tgtEl>
                                        <p:attrNameLst>
                                          <p:attrName>style.visibility</p:attrName>
                                        </p:attrNameLst>
                                      </p:cBhvr>
                                      <p:to>
                                        <p:strVal val="visible"/>
                                      </p:to>
                                    </p:set>
                                    <p:animEffect transition="in" filter="wipe(down)">
                                      <p:cBhvr>
                                        <p:cTn id="166" dur="500"/>
                                        <p:tgtEl>
                                          <p:spTgt spid="140"/>
                                        </p:tgtEl>
                                      </p:cBhvr>
                                    </p:animEffect>
                                  </p:childTnLst>
                                </p:cTn>
                              </p:par>
                            </p:childTnLst>
                          </p:cTn>
                        </p:par>
                        <p:par>
                          <p:cTn id="167" fill="hold">
                            <p:stCondLst>
                              <p:cond delay="7500"/>
                            </p:stCondLst>
                            <p:childTnLst>
                              <p:par>
                                <p:cTn id="168" presetID="10" presetClass="entr" presetSubtype="0" fill="hold" grpId="0" nodeType="afterEffect">
                                  <p:stCondLst>
                                    <p:cond delay="0"/>
                                  </p:stCondLst>
                                  <p:childTnLst>
                                    <p:set>
                                      <p:cBhvr>
                                        <p:cTn id="169" dur="1" fill="hold">
                                          <p:stCondLst>
                                            <p:cond delay="0"/>
                                          </p:stCondLst>
                                        </p:cTn>
                                        <p:tgtEl>
                                          <p:spTgt spid="139"/>
                                        </p:tgtEl>
                                        <p:attrNameLst>
                                          <p:attrName>style.visibility</p:attrName>
                                        </p:attrNameLst>
                                      </p:cBhvr>
                                      <p:to>
                                        <p:strVal val="visible"/>
                                      </p:to>
                                    </p:set>
                                    <p:animEffect transition="in" filter="fade">
                                      <p:cBhvr>
                                        <p:cTn id="170" dur="500"/>
                                        <p:tgtEl>
                                          <p:spTgt spid="139"/>
                                        </p:tgtEl>
                                      </p:cBhvr>
                                    </p:animEffect>
                                  </p:childTnLst>
                                </p:cTn>
                              </p:par>
                            </p:childTnLst>
                          </p:cTn>
                        </p:par>
                        <p:par>
                          <p:cTn id="171" fill="hold">
                            <p:stCondLst>
                              <p:cond delay="8000"/>
                            </p:stCondLst>
                            <p:childTnLst>
                              <p:par>
                                <p:cTn id="172" presetID="22" presetClass="entr" presetSubtype="2" fill="hold" nodeType="afterEffect">
                                  <p:stCondLst>
                                    <p:cond delay="0"/>
                                  </p:stCondLst>
                                  <p:childTnLst>
                                    <p:set>
                                      <p:cBhvr>
                                        <p:cTn id="173" dur="1" fill="hold">
                                          <p:stCondLst>
                                            <p:cond delay="0"/>
                                          </p:stCondLst>
                                        </p:cTn>
                                        <p:tgtEl>
                                          <p:spTgt spid="136"/>
                                        </p:tgtEl>
                                        <p:attrNameLst>
                                          <p:attrName>style.visibility</p:attrName>
                                        </p:attrNameLst>
                                      </p:cBhvr>
                                      <p:to>
                                        <p:strVal val="visible"/>
                                      </p:to>
                                    </p:set>
                                    <p:animEffect transition="in" filter="wipe(right)">
                                      <p:cBhvr>
                                        <p:cTn id="174" dur="500"/>
                                        <p:tgtEl>
                                          <p:spTgt spid="136"/>
                                        </p:tgtEl>
                                      </p:cBhvr>
                                    </p:animEffect>
                                  </p:childTnLst>
                                </p:cTn>
                              </p:par>
                            </p:childTnLst>
                          </p:cTn>
                        </p:par>
                        <p:par>
                          <p:cTn id="175" fill="hold">
                            <p:stCondLst>
                              <p:cond delay="8500"/>
                            </p:stCondLst>
                            <p:childTnLst>
                              <p:par>
                                <p:cTn id="176" presetID="10" presetClass="entr" presetSubtype="0" fill="hold" grpId="0" nodeType="afterEffect">
                                  <p:stCondLst>
                                    <p:cond delay="0"/>
                                  </p:stCondLst>
                                  <p:childTnLst>
                                    <p:set>
                                      <p:cBhvr>
                                        <p:cTn id="177" dur="1" fill="hold">
                                          <p:stCondLst>
                                            <p:cond delay="0"/>
                                          </p:stCondLst>
                                        </p:cTn>
                                        <p:tgtEl>
                                          <p:spTgt spid="135"/>
                                        </p:tgtEl>
                                        <p:attrNameLst>
                                          <p:attrName>style.visibility</p:attrName>
                                        </p:attrNameLst>
                                      </p:cBhvr>
                                      <p:to>
                                        <p:strVal val="visible"/>
                                      </p:to>
                                    </p:set>
                                    <p:animEffect transition="in" filter="fade">
                                      <p:cBhvr>
                                        <p:cTn id="178" dur="500"/>
                                        <p:tgtEl>
                                          <p:spTgt spid="135"/>
                                        </p:tgtEl>
                                      </p:cBhvr>
                                    </p:animEffect>
                                  </p:childTnLst>
                                </p:cTn>
                              </p:par>
                            </p:childTnLst>
                          </p:cTn>
                        </p:par>
                        <p:par>
                          <p:cTn id="179" fill="hold">
                            <p:stCondLst>
                              <p:cond delay="9000"/>
                            </p:stCondLst>
                            <p:childTnLst>
                              <p:par>
                                <p:cTn id="180" presetID="22" presetClass="entr" presetSubtype="8" fill="hold" nodeType="afterEffect">
                                  <p:stCondLst>
                                    <p:cond delay="0"/>
                                  </p:stCondLst>
                                  <p:childTnLst>
                                    <p:set>
                                      <p:cBhvr>
                                        <p:cTn id="181" dur="1" fill="hold">
                                          <p:stCondLst>
                                            <p:cond delay="0"/>
                                          </p:stCondLst>
                                        </p:cTn>
                                        <p:tgtEl>
                                          <p:spTgt spid="141"/>
                                        </p:tgtEl>
                                        <p:attrNameLst>
                                          <p:attrName>style.visibility</p:attrName>
                                        </p:attrNameLst>
                                      </p:cBhvr>
                                      <p:to>
                                        <p:strVal val="visible"/>
                                      </p:to>
                                    </p:set>
                                    <p:animEffect transition="in" filter="wipe(left)">
                                      <p:cBhvr>
                                        <p:cTn id="182" dur="500"/>
                                        <p:tgtEl>
                                          <p:spTgt spid="141"/>
                                        </p:tgtEl>
                                      </p:cBhvr>
                                    </p:animEffect>
                                  </p:childTnLst>
                                </p:cTn>
                              </p:par>
                            </p:childTnLst>
                          </p:cTn>
                        </p:par>
                        <p:par>
                          <p:cTn id="183" fill="hold">
                            <p:stCondLst>
                              <p:cond delay="9500"/>
                            </p:stCondLst>
                            <p:childTnLst>
                              <p:par>
                                <p:cTn id="184" presetID="22" presetClass="entr" presetSubtype="8" fill="hold" grpId="0" nodeType="afterEffect">
                                  <p:stCondLst>
                                    <p:cond delay="0"/>
                                  </p:stCondLst>
                                  <p:childTnLst>
                                    <p:set>
                                      <p:cBhvr>
                                        <p:cTn id="185" dur="1" fill="hold">
                                          <p:stCondLst>
                                            <p:cond delay="0"/>
                                          </p:stCondLst>
                                        </p:cTn>
                                        <p:tgtEl>
                                          <p:spTgt spid="142"/>
                                        </p:tgtEl>
                                        <p:attrNameLst>
                                          <p:attrName>style.visibility</p:attrName>
                                        </p:attrNameLst>
                                      </p:cBhvr>
                                      <p:to>
                                        <p:strVal val="visible"/>
                                      </p:to>
                                    </p:set>
                                    <p:animEffect transition="in" filter="wipe(left)">
                                      <p:cBhvr>
                                        <p:cTn id="18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3" grpId="0"/>
      <p:bldP spid="37" grpId="0"/>
      <p:bldP spid="42" grpId="0"/>
      <p:bldP spid="34" grpId="0"/>
      <p:bldP spid="35" grpId="0"/>
      <p:bldP spid="50" grpId="0"/>
      <p:bldP spid="74" grpId="0"/>
      <p:bldP spid="117" grpId="0"/>
      <p:bldP spid="117" grpId="1"/>
      <p:bldP spid="118" grpId="0"/>
      <p:bldP spid="119" grpId="0"/>
      <p:bldP spid="121" grpId="0"/>
      <p:bldP spid="123" grpId="0"/>
      <p:bldP spid="126" grpId="0"/>
      <p:bldP spid="127" grpId="0"/>
      <p:bldP spid="129" grpId="0"/>
      <p:bldP spid="131" grpId="0"/>
      <p:bldP spid="134" grpId="0"/>
      <p:bldP spid="135" grpId="0"/>
      <p:bldP spid="137" grpId="0"/>
      <p:bldP spid="139" grpId="0"/>
      <p:bldP spid="1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69" name="Atom up on C5"/>
          <p:cNvSpPr txBox="1"/>
          <p:nvPr/>
        </p:nvSpPr>
        <p:spPr>
          <a:xfrm>
            <a:off x="189916" y="2007738"/>
            <a:ext cx="514564" cy="430887"/>
          </a:xfrm>
          <a:prstGeom prst="rect">
            <a:avLst/>
          </a:prstGeom>
          <a:noFill/>
        </p:spPr>
        <p:txBody>
          <a:bodyPr wrap="none" lIns="0" tIns="0" rIns="0" bIns="0" rtlCol="0">
            <a:spAutoFit/>
          </a:bodyPr>
          <a:lstStyle/>
          <a:p>
            <a:r>
              <a:rPr lang="en-US" sz="2800" dirty="0" smtClean="0">
                <a:latin typeface="+mn-lt"/>
              </a:rPr>
              <a:t>HO</a:t>
            </a:r>
            <a:endParaRPr lang="en-US" sz="2800" baseline="-25000" dirty="0" smtClean="0">
              <a:latin typeface="+mn-lt"/>
            </a:endParaRPr>
          </a:p>
        </p:txBody>
      </p:sp>
      <p:cxnSp>
        <p:nvCxnSpPr>
          <p:cNvPr id="70" name="Bond, C5-O"/>
          <p:cNvCxnSpPr/>
          <p:nvPr/>
        </p:nvCxnSpPr>
        <p:spPr>
          <a:xfrm>
            <a:off x="738662"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1" name="Atom up on C5"/>
          <p:cNvSpPr txBox="1"/>
          <p:nvPr/>
        </p:nvSpPr>
        <p:spPr>
          <a:xfrm flipH="1">
            <a:off x="1145618" y="2007738"/>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76" name="Bond, C5-O"/>
          <p:cNvCxnSpPr/>
          <p:nvPr/>
        </p:nvCxnSpPr>
        <p:spPr>
          <a:xfrm rot="16200000" flipH="1">
            <a:off x="1058117" y="257000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Atom O in ring"/>
          <p:cNvSpPr txBox="1"/>
          <p:nvPr/>
        </p:nvSpPr>
        <p:spPr>
          <a:xfrm flipH="1">
            <a:off x="1115161" y="2727471"/>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80" name="TextBox 79"/>
          <p:cNvSpPr txBox="1"/>
          <p:nvPr/>
        </p:nvSpPr>
        <p:spPr>
          <a:xfrm>
            <a:off x="50284" y="793140"/>
            <a:ext cx="2505804" cy="523216"/>
          </a:xfrm>
          <a:prstGeom prst="rect">
            <a:avLst/>
          </a:prstGeom>
          <a:noFill/>
        </p:spPr>
        <p:txBody>
          <a:bodyPr wrap="none" lIns="91435" tIns="45718" rIns="91435" bIns="45718" rtlCol="0">
            <a:spAutoFit/>
          </a:bodyPr>
          <a:lstStyle/>
          <a:p>
            <a:r>
              <a:rPr lang="en-US" sz="2800" dirty="0" smtClean="0">
                <a:latin typeface="+mn-lt"/>
              </a:rPr>
              <a:t>phosphoric acid</a:t>
            </a:r>
            <a:endParaRPr lang="en-US" sz="2800" dirty="0">
              <a:latin typeface="+mn-lt"/>
            </a:endParaRPr>
          </a:p>
        </p:txBody>
      </p:sp>
      <p:sp>
        <p:nvSpPr>
          <p:cNvPr id="81" name="Atom up on C5"/>
          <p:cNvSpPr txBox="1"/>
          <p:nvPr/>
        </p:nvSpPr>
        <p:spPr>
          <a:xfrm>
            <a:off x="1803696" y="2007738"/>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cxnSp>
        <p:nvCxnSpPr>
          <p:cNvPr id="82" name="Bond, C5-O"/>
          <p:cNvCxnSpPr/>
          <p:nvPr/>
        </p:nvCxnSpPr>
        <p:spPr>
          <a:xfrm>
            <a:off x="1395435"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5" name="Atom O in ring"/>
          <p:cNvSpPr txBox="1"/>
          <p:nvPr/>
        </p:nvSpPr>
        <p:spPr>
          <a:xfrm flipH="1">
            <a:off x="1115161" y="1313980"/>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2" name="Group 1"/>
          <p:cNvGrpSpPr/>
          <p:nvPr/>
        </p:nvGrpSpPr>
        <p:grpSpPr>
          <a:xfrm>
            <a:off x="1195724" y="1702976"/>
            <a:ext cx="90546" cy="365760"/>
            <a:chOff x="6910837" y="1899616"/>
            <a:chExt cx="90546" cy="365760"/>
          </a:xfrm>
        </p:grpSpPr>
        <p:cxnSp>
          <p:nvCxnSpPr>
            <p:cNvPr id="83"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5" name="Atom up on C5"/>
          <p:cNvSpPr txBox="1"/>
          <p:nvPr/>
        </p:nvSpPr>
        <p:spPr>
          <a:xfrm>
            <a:off x="4039153" y="2007738"/>
            <a:ext cx="514564" cy="430887"/>
          </a:xfrm>
          <a:prstGeom prst="rect">
            <a:avLst/>
          </a:prstGeom>
          <a:noFill/>
        </p:spPr>
        <p:txBody>
          <a:bodyPr wrap="none" lIns="0" tIns="0" rIns="0" bIns="0" rtlCol="0">
            <a:spAutoFit/>
          </a:bodyPr>
          <a:lstStyle/>
          <a:p>
            <a:r>
              <a:rPr lang="en-US" sz="2800" dirty="0" smtClean="0">
                <a:latin typeface="+mn-lt"/>
              </a:rPr>
              <a:t>HO</a:t>
            </a:r>
            <a:endParaRPr lang="en-US" sz="2800" baseline="-25000" dirty="0" smtClean="0">
              <a:latin typeface="+mn-lt"/>
            </a:endParaRPr>
          </a:p>
        </p:txBody>
      </p:sp>
      <p:cxnSp>
        <p:nvCxnSpPr>
          <p:cNvPr id="96" name="Bond, C5-O"/>
          <p:cNvCxnSpPr/>
          <p:nvPr/>
        </p:nvCxnSpPr>
        <p:spPr>
          <a:xfrm>
            <a:off x="4587899"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9" name="Atom up on C5"/>
          <p:cNvSpPr txBox="1"/>
          <p:nvPr/>
        </p:nvSpPr>
        <p:spPr>
          <a:xfrm flipH="1">
            <a:off x="4994855" y="2007738"/>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110" name="Bond, C5-O"/>
          <p:cNvCxnSpPr/>
          <p:nvPr/>
        </p:nvCxnSpPr>
        <p:spPr>
          <a:xfrm rot="16200000" flipH="1">
            <a:off x="4907354" y="257000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3" name="Atom O in ring"/>
          <p:cNvSpPr txBox="1"/>
          <p:nvPr/>
        </p:nvSpPr>
        <p:spPr>
          <a:xfrm flipH="1">
            <a:off x="4964398" y="2727471"/>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14" name="TextBox 113"/>
          <p:cNvSpPr txBox="1"/>
          <p:nvPr/>
        </p:nvSpPr>
        <p:spPr>
          <a:xfrm>
            <a:off x="3044137" y="793140"/>
            <a:ext cx="4198319" cy="523216"/>
          </a:xfrm>
          <a:prstGeom prst="rect">
            <a:avLst/>
          </a:prstGeom>
          <a:noFill/>
        </p:spPr>
        <p:txBody>
          <a:bodyPr wrap="none" lIns="91435" tIns="45718" rIns="91435" bIns="45718" rtlCol="0">
            <a:spAutoFit/>
          </a:bodyPr>
          <a:lstStyle/>
          <a:p>
            <a:r>
              <a:rPr lang="en-US" sz="2800" dirty="0" smtClean="0">
                <a:latin typeface="+mn-lt"/>
              </a:rPr>
              <a:t>hydrogen phosphate ion, P</a:t>
            </a:r>
            <a:r>
              <a:rPr lang="en-US" sz="2800" i="1" baseline="-25000" dirty="0" smtClean="0">
                <a:latin typeface="+mn-lt"/>
              </a:rPr>
              <a:t>i</a:t>
            </a:r>
            <a:endParaRPr lang="en-US" sz="2800" i="1" baseline="-25000" dirty="0">
              <a:latin typeface="+mn-lt"/>
            </a:endParaRPr>
          </a:p>
        </p:txBody>
      </p:sp>
      <p:sp>
        <p:nvSpPr>
          <p:cNvPr id="115" name="Atom up on C5"/>
          <p:cNvSpPr txBox="1"/>
          <p:nvPr/>
        </p:nvSpPr>
        <p:spPr>
          <a:xfrm>
            <a:off x="5652933" y="2007738"/>
            <a:ext cx="383118"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p>
        </p:txBody>
      </p:sp>
      <p:cxnSp>
        <p:nvCxnSpPr>
          <p:cNvPr id="116" name="Bond, C5-O"/>
          <p:cNvCxnSpPr/>
          <p:nvPr/>
        </p:nvCxnSpPr>
        <p:spPr>
          <a:xfrm>
            <a:off x="5244672"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3" name="Atom O in ring"/>
          <p:cNvSpPr txBox="1"/>
          <p:nvPr/>
        </p:nvSpPr>
        <p:spPr>
          <a:xfrm flipH="1">
            <a:off x="4964398" y="1313980"/>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44" name="Group 143"/>
          <p:cNvGrpSpPr/>
          <p:nvPr/>
        </p:nvGrpSpPr>
        <p:grpSpPr>
          <a:xfrm>
            <a:off x="5044961" y="1702976"/>
            <a:ext cx="90546" cy="365760"/>
            <a:chOff x="6910837" y="1899616"/>
            <a:chExt cx="90546" cy="365760"/>
          </a:xfrm>
        </p:grpSpPr>
        <p:cxnSp>
          <p:nvCxnSpPr>
            <p:cNvPr id="145"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6"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47" name="Atom up on C5"/>
          <p:cNvSpPr txBox="1"/>
          <p:nvPr/>
        </p:nvSpPr>
        <p:spPr>
          <a:xfrm>
            <a:off x="311984" y="4260869"/>
            <a:ext cx="461665" cy="430887"/>
          </a:xfrm>
          <a:prstGeom prst="rect">
            <a:avLst/>
          </a:prstGeom>
          <a:noFill/>
        </p:spPr>
        <p:txBody>
          <a:bodyPr wrap="none" lIns="0" tIns="0" rIns="0" bIns="0" rtlCol="0">
            <a:spAutoFit/>
          </a:bodyPr>
          <a:lstStyle/>
          <a:p>
            <a:r>
              <a:rPr lang="en-US" sz="2800" dirty="0">
                <a:latin typeface="+mn-lt"/>
              </a:rPr>
              <a:t>R</a:t>
            </a:r>
            <a:r>
              <a:rPr lang="en-US" sz="2800" dirty="0" smtClean="0">
                <a:latin typeface="+mn-lt"/>
              </a:rPr>
              <a:t>O</a:t>
            </a:r>
            <a:endParaRPr lang="en-US" sz="2800" baseline="-25000" dirty="0" smtClean="0">
              <a:latin typeface="+mn-lt"/>
            </a:endParaRPr>
          </a:p>
        </p:txBody>
      </p:sp>
      <p:cxnSp>
        <p:nvCxnSpPr>
          <p:cNvPr id="148" name="Bond, C5-O"/>
          <p:cNvCxnSpPr/>
          <p:nvPr/>
        </p:nvCxnSpPr>
        <p:spPr>
          <a:xfrm>
            <a:off x="791906" y="448760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9" name="Atom up on C5"/>
          <p:cNvSpPr txBox="1"/>
          <p:nvPr/>
        </p:nvSpPr>
        <p:spPr>
          <a:xfrm flipH="1">
            <a:off x="1198862" y="4260869"/>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150" name="Bond, C5-O"/>
          <p:cNvCxnSpPr/>
          <p:nvPr/>
        </p:nvCxnSpPr>
        <p:spPr>
          <a:xfrm rot="16200000" flipH="1">
            <a:off x="1111361" y="482313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1" name="Atom O in ring"/>
          <p:cNvSpPr txBox="1"/>
          <p:nvPr/>
        </p:nvSpPr>
        <p:spPr>
          <a:xfrm flipH="1">
            <a:off x="1168405" y="4980602"/>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52" name="Atom up on C5"/>
          <p:cNvSpPr txBox="1"/>
          <p:nvPr/>
        </p:nvSpPr>
        <p:spPr>
          <a:xfrm>
            <a:off x="1856940" y="4260869"/>
            <a:ext cx="383118"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p>
        </p:txBody>
      </p:sp>
      <p:cxnSp>
        <p:nvCxnSpPr>
          <p:cNvPr id="153" name="Bond, C5-O"/>
          <p:cNvCxnSpPr/>
          <p:nvPr/>
        </p:nvCxnSpPr>
        <p:spPr>
          <a:xfrm>
            <a:off x="1448679" y="4487600"/>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4" name="Atom O in ring"/>
          <p:cNvSpPr txBox="1"/>
          <p:nvPr/>
        </p:nvSpPr>
        <p:spPr>
          <a:xfrm flipH="1">
            <a:off x="1168405" y="3567111"/>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55" name="Group 154"/>
          <p:cNvGrpSpPr/>
          <p:nvPr/>
        </p:nvGrpSpPr>
        <p:grpSpPr>
          <a:xfrm>
            <a:off x="1248968" y="3956107"/>
            <a:ext cx="90546" cy="365760"/>
            <a:chOff x="6910837" y="1899616"/>
            <a:chExt cx="90546" cy="365760"/>
          </a:xfrm>
        </p:grpSpPr>
        <p:cxnSp>
          <p:nvCxnSpPr>
            <p:cNvPr id="156"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7"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58" name="TextBox 157"/>
          <p:cNvSpPr txBox="1"/>
          <p:nvPr/>
        </p:nvSpPr>
        <p:spPr>
          <a:xfrm>
            <a:off x="50284" y="3180365"/>
            <a:ext cx="3300894" cy="523216"/>
          </a:xfrm>
          <a:prstGeom prst="rect">
            <a:avLst/>
          </a:prstGeom>
          <a:noFill/>
        </p:spPr>
        <p:txBody>
          <a:bodyPr wrap="none" lIns="91435" tIns="45718" rIns="91435" bIns="45718" rtlCol="0">
            <a:spAutoFit/>
          </a:bodyPr>
          <a:lstStyle/>
          <a:p>
            <a:r>
              <a:rPr lang="en-US" sz="2800" dirty="0" smtClean="0">
                <a:latin typeface="+mn-lt"/>
              </a:rPr>
              <a:t>phosphoric acid ester</a:t>
            </a:r>
            <a:endParaRPr lang="en-US" sz="2800" dirty="0">
              <a:latin typeface="+mn-lt"/>
            </a:endParaRPr>
          </a:p>
        </p:txBody>
      </p:sp>
      <p:sp>
        <p:nvSpPr>
          <p:cNvPr id="159" name="TextBox 158"/>
          <p:cNvSpPr txBox="1"/>
          <p:nvPr/>
        </p:nvSpPr>
        <p:spPr>
          <a:xfrm>
            <a:off x="2300049" y="4495507"/>
            <a:ext cx="2905657" cy="523216"/>
          </a:xfrm>
          <a:prstGeom prst="rect">
            <a:avLst/>
          </a:prstGeom>
          <a:noFill/>
        </p:spPr>
        <p:txBody>
          <a:bodyPr wrap="none" lIns="91435" tIns="45718" rIns="91435" bIns="45718" rtlCol="0">
            <a:spAutoFit/>
          </a:bodyPr>
          <a:lstStyle/>
          <a:p>
            <a:r>
              <a:rPr lang="en-US" sz="2800" dirty="0" smtClean="0">
                <a:solidFill>
                  <a:schemeClr val="bg2">
                    <a:lumMod val="40000"/>
                    <a:lumOff val="60000"/>
                  </a:schemeClr>
                </a:solidFill>
                <a:latin typeface="+mn-lt"/>
              </a:rPr>
              <a:t>phosphoryl group</a:t>
            </a:r>
            <a:endParaRPr lang="en-US" sz="2800" dirty="0">
              <a:solidFill>
                <a:schemeClr val="bg2">
                  <a:lumMod val="40000"/>
                  <a:lumOff val="60000"/>
                </a:schemeClr>
              </a:solidFill>
              <a:latin typeface="+mn-lt"/>
            </a:endParaRPr>
          </a:p>
        </p:txBody>
      </p:sp>
      <p:sp>
        <p:nvSpPr>
          <p:cNvPr id="160" name="Rounded Rectangle 159"/>
          <p:cNvSpPr/>
          <p:nvPr/>
        </p:nvSpPr>
        <p:spPr>
          <a:xfrm>
            <a:off x="931373" y="3567111"/>
            <a:ext cx="1368676" cy="1844791"/>
          </a:xfrm>
          <a:prstGeom prst="roundRect">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7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up)">
                                      <p:cBhvr>
                                        <p:cTn id="19" dur="500"/>
                                        <p:tgtEl>
                                          <p:spTgt spid="7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500"/>
                                        <p:tgtEl>
                                          <p:spTgt spid="95"/>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wipe(left)">
                                      <p:cBhvr>
                                        <p:cTn id="50" dur="500"/>
                                        <p:tgtEl>
                                          <p:spTgt spid="9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09"/>
                                        </p:tgtEl>
                                        <p:attrNameLst>
                                          <p:attrName>style.visibility</p:attrName>
                                        </p:attrNameLst>
                                      </p:cBhvr>
                                      <p:to>
                                        <p:strVal val="visible"/>
                                      </p:to>
                                    </p:set>
                                    <p:animEffect transition="in" filter="fade">
                                      <p:cBhvr>
                                        <p:cTn id="54" dur="500"/>
                                        <p:tgtEl>
                                          <p:spTgt spid="109"/>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wipe(up)">
                                      <p:cBhvr>
                                        <p:cTn id="58" dur="500"/>
                                        <p:tgtEl>
                                          <p:spTgt spid="110"/>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500"/>
                                        <p:tgtEl>
                                          <p:spTgt spid="1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116"/>
                                        </p:tgtEl>
                                        <p:attrNameLst>
                                          <p:attrName>style.visibility</p:attrName>
                                        </p:attrNameLst>
                                      </p:cBhvr>
                                      <p:to>
                                        <p:strVal val="visible"/>
                                      </p:to>
                                    </p:set>
                                    <p:animEffect transition="in" filter="wipe(left)">
                                      <p:cBhvr>
                                        <p:cTn id="76" dur="500"/>
                                        <p:tgtEl>
                                          <p:spTgt spid="116"/>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143"/>
                                        </p:tgtEl>
                                        <p:attrNameLst>
                                          <p:attrName>style.visibility</p:attrName>
                                        </p:attrNameLst>
                                      </p:cBhvr>
                                      <p:to>
                                        <p:strVal val="visible"/>
                                      </p:to>
                                    </p:set>
                                    <p:animEffect transition="in" filter="fade">
                                      <p:cBhvr>
                                        <p:cTn id="80" dur="750"/>
                                        <p:tgtEl>
                                          <p:spTgt spid="1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7"/>
                                        </p:tgtEl>
                                        <p:attrNameLst>
                                          <p:attrName>style.visibility</p:attrName>
                                        </p:attrNameLst>
                                      </p:cBhvr>
                                      <p:to>
                                        <p:strVal val="visible"/>
                                      </p:to>
                                    </p:set>
                                    <p:animEffect transition="in" filter="fade">
                                      <p:cBhvr>
                                        <p:cTn id="85" dur="500"/>
                                        <p:tgtEl>
                                          <p:spTgt spid="147"/>
                                        </p:tgtEl>
                                      </p:cBhvr>
                                    </p:animEffect>
                                  </p:childTnLst>
                                </p:cTn>
                              </p:par>
                            </p:childTnLst>
                          </p:cTn>
                        </p:par>
                        <p:par>
                          <p:cTn id="86" fill="hold">
                            <p:stCondLst>
                              <p:cond delay="500"/>
                            </p:stCondLst>
                            <p:childTnLst>
                              <p:par>
                                <p:cTn id="87" presetID="22" presetClass="entr" presetSubtype="8" fill="hold" nodeType="afterEffect">
                                  <p:stCondLst>
                                    <p:cond delay="0"/>
                                  </p:stCondLst>
                                  <p:childTnLst>
                                    <p:set>
                                      <p:cBhvr>
                                        <p:cTn id="88" dur="1" fill="hold">
                                          <p:stCondLst>
                                            <p:cond delay="0"/>
                                          </p:stCondLst>
                                        </p:cTn>
                                        <p:tgtEl>
                                          <p:spTgt spid="148"/>
                                        </p:tgtEl>
                                        <p:attrNameLst>
                                          <p:attrName>style.visibility</p:attrName>
                                        </p:attrNameLst>
                                      </p:cBhvr>
                                      <p:to>
                                        <p:strVal val="visible"/>
                                      </p:to>
                                    </p:set>
                                    <p:animEffect transition="in" filter="wipe(left)">
                                      <p:cBhvr>
                                        <p:cTn id="89" dur="500"/>
                                        <p:tgtEl>
                                          <p:spTgt spid="148"/>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149"/>
                                        </p:tgtEl>
                                        <p:attrNameLst>
                                          <p:attrName>style.visibility</p:attrName>
                                        </p:attrNameLst>
                                      </p:cBhvr>
                                      <p:to>
                                        <p:strVal val="visible"/>
                                      </p:to>
                                    </p:set>
                                    <p:animEffect transition="in" filter="fade">
                                      <p:cBhvr>
                                        <p:cTn id="93" dur="500"/>
                                        <p:tgtEl>
                                          <p:spTgt spid="149"/>
                                        </p:tgtEl>
                                      </p:cBhvr>
                                    </p:animEffect>
                                  </p:childTnLst>
                                </p:cTn>
                              </p:par>
                            </p:childTnLst>
                          </p:cTn>
                        </p:par>
                        <p:par>
                          <p:cTn id="94" fill="hold">
                            <p:stCondLst>
                              <p:cond delay="1500"/>
                            </p:stCondLst>
                            <p:childTnLst>
                              <p:par>
                                <p:cTn id="95" presetID="22" presetClass="entr" presetSubtype="1" fill="hold" nodeType="afterEffect">
                                  <p:stCondLst>
                                    <p:cond delay="0"/>
                                  </p:stCondLst>
                                  <p:childTnLst>
                                    <p:set>
                                      <p:cBhvr>
                                        <p:cTn id="96" dur="1" fill="hold">
                                          <p:stCondLst>
                                            <p:cond delay="0"/>
                                          </p:stCondLst>
                                        </p:cTn>
                                        <p:tgtEl>
                                          <p:spTgt spid="150"/>
                                        </p:tgtEl>
                                        <p:attrNameLst>
                                          <p:attrName>style.visibility</p:attrName>
                                        </p:attrNameLst>
                                      </p:cBhvr>
                                      <p:to>
                                        <p:strVal val="visible"/>
                                      </p:to>
                                    </p:set>
                                    <p:animEffect transition="in" filter="wipe(up)">
                                      <p:cBhvr>
                                        <p:cTn id="97" dur="500"/>
                                        <p:tgtEl>
                                          <p:spTgt spid="150"/>
                                        </p:tgtEl>
                                      </p:cBhvr>
                                    </p:animEffec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151"/>
                                        </p:tgtEl>
                                        <p:attrNameLst>
                                          <p:attrName>style.visibility</p:attrName>
                                        </p:attrNameLst>
                                      </p:cBhvr>
                                      <p:to>
                                        <p:strVal val="visible"/>
                                      </p:to>
                                    </p:set>
                                    <p:animEffect transition="in" filter="fade">
                                      <p:cBhvr>
                                        <p:cTn id="101" dur="500"/>
                                        <p:tgtEl>
                                          <p:spTgt spid="15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2"/>
                                        </p:tgtEl>
                                        <p:attrNameLst>
                                          <p:attrName>style.visibility</p:attrName>
                                        </p:attrNameLst>
                                      </p:cBhvr>
                                      <p:to>
                                        <p:strVal val="visible"/>
                                      </p:to>
                                    </p:set>
                                    <p:animEffect transition="in" filter="fade">
                                      <p:cBhvr>
                                        <p:cTn id="106" dur="500"/>
                                        <p:tgtEl>
                                          <p:spTgt spid="152"/>
                                        </p:tgtEl>
                                      </p:cBhvr>
                                    </p:animEffect>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153"/>
                                        </p:tgtEl>
                                        <p:attrNameLst>
                                          <p:attrName>style.visibility</p:attrName>
                                        </p:attrNameLst>
                                      </p:cBhvr>
                                      <p:to>
                                        <p:strVal val="visible"/>
                                      </p:to>
                                    </p:set>
                                    <p:animEffect transition="in" filter="wipe(left)">
                                      <p:cBhvr>
                                        <p:cTn id="110" dur="500"/>
                                        <p:tgtEl>
                                          <p:spTgt spid="153"/>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154"/>
                                        </p:tgtEl>
                                        <p:attrNameLst>
                                          <p:attrName>style.visibility</p:attrName>
                                        </p:attrNameLst>
                                      </p:cBhvr>
                                      <p:to>
                                        <p:strVal val="visible"/>
                                      </p:to>
                                    </p:set>
                                    <p:animEffect transition="in" filter="fade">
                                      <p:cBhvr>
                                        <p:cTn id="114" dur="750"/>
                                        <p:tgtEl>
                                          <p:spTgt spid="15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58"/>
                                        </p:tgtEl>
                                        <p:attrNameLst>
                                          <p:attrName>style.visibility</p:attrName>
                                        </p:attrNameLst>
                                      </p:cBhvr>
                                      <p:to>
                                        <p:strVal val="visible"/>
                                      </p:to>
                                    </p:set>
                                    <p:animEffect transition="in" filter="fade">
                                      <p:cBhvr>
                                        <p:cTn id="119" dur="500"/>
                                        <p:tgtEl>
                                          <p:spTgt spid="158"/>
                                        </p:tgtEl>
                                      </p:cBhvr>
                                    </p:animEffect>
                                  </p:childTnLst>
                                </p:cTn>
                              </p:par>
                            </p:childTnLst>
                          </p:cTn>
                        </p:par>
                      </p:childTnLst>
                    </p:cTn>
                  </p:par>
                  <p:par>
                    <p:cTn id="120" fill="hold">
                      <p:stCondLst>
                        <p:cond delay="indefinite"/>
                      </p:stCondLst>
                      <p:childTnLst>
                        <p:par>
                          <p:cTn id="121" fill="hold">
                            <p:stCondLst>
                              <p:cond delay="0"/>
                            </p:stCondLst>
                            <p:childTnLst>
                              <p:par>
                                <p:cTn id="122" presetID="21" presetClass="entr" presetSubtype="1" fill="hold" grpId="0" nodeType="clickEffect">
                                  <p:stCondLst>
                                    <p:cond delay="0"/>
                                  </p:stCondLst>
                                  <p:childTnLst>
                                    <p:set>
                                      <p:cBhvr>
                                        <p:cTn id="123" dur="1" fill="hold">
                                          <p:stCondLst>
                                            <p:cond delay="0"/>
                                          </p:stCondLst>
                                        </p:cTn>
                                        <p:tgtEl>
                                          <p:spTgt spid="160"/>
                                        </p:tgtEl>
                                        <p:attrNameLst>
                                          <p:attrName>style.visibility</p:attrName>
                                        </p:attrNameLst>
                                      </p:cBhvr>
                                      <p:to>
                                        <p:strVal val="visible"/>
                                      </p:to>
                                    </p:set>
                                    <p:animEffect transition="in" filter="wheel(1)">
                                      <p:cBhvr>
                                        <p:cTn id="124" dur="2000"/>
                                        <p:tgtEl>
                                          <p:spTgt spid="16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59"/>
                                        </p:tgtEl>
                                        <p:attrNameLst>
                                          <p:attrName>style.visibility</p:attrName>
                                        </p:attrNameLst>
                                      </p:cBhvr>
                                      <p:to>
                                        <p:strVal val="visible"/>
                                      </p:to>
                                    </p:set>
                                    <p:animEffect transition="in" filter="fade">
                                      <p:cBhvr>
                                        <p:cTn id="129"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7" grpId="0"/>
      <p:bldP spid="80" grpId="0"/>
      <p:bldP spid="81" grpId="0"/>
      <p:bldP spid="85" grpId="0"/>
      <p:bldP spid="95" grpId="0"/>
      <p:bldP spid="109" grpId="0"/>
      <p:bldP spid="113" grpId="0"/>
      <p:bldP spid="114" grpId="0"/>
      <p:bldP spid="115" grpId="0"/>
      <p:bldP spid="143" grpId="0"/>
      <p:bldP spid="147" grpId="0"/>
      <p:bldP spid="149" grpId="0"/>
      <p:bldP spid="151" grpId="0"/>
      <p:bldP spid="152" grpId="0"/>
      <p:bldP spid="154" grpId="0"/>
      <p:bldP spid="158" grpId="0"/>
      <p:bldP spid="159" grpId="0"/>
      <p:bldP spid="1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69" name="Atom up on C5"/>
          <p:cNvSpPr txBox="1"/>
          <p:nvPr/>
        </p:nvSpPr>
        <p:spPr>
          <a:xfrm>
            <a:off x="189916" y="2007738"/>
            <a:ext cx="514564" cy="430887"/>
          </a:xfrm>
          <a:prstGeom prst="rect">
            <a:avLst/>
          </a:prstGeom>
          <a:noFill/>
        </p:spPr>
        <p:txBody>
          <a:bodyPr wrap="none" lIns="0" tIns="0" rIns="0" bIns="0" rtlCol="0">
            <a:spAutoFit/>
          </a:bodyPr>
          <a:lstStyle/>
          <a:p>
            <a:r>
              <a:rPr lang="en-US" sz="2800" dirty="0" smtClean="0">
                <a:latin typeface="+mn-lt"/>
              </a:rPr>
              <a:t>HO</a:t>
            </a:r>
            <a:endParaRPr lang="en-US" sz="2800" baseline="-25000" dirty="0" smtClean="0">
              <a:latin typeface="+mn-lt"/>
            </a:endParaRPr>
          </a:p>
        </p:txBody>
      </p:sp>
      <p:cxnSp>
        <p:nvCxnSpPr>
          <p:cNvPr id="70" name="Bond, C5-O"/>
          <p:cNvCxnSpPr/>
          <p:nvPr/>
        </p:nvCxnSpPr>
        <p:spPr>
          <a:xfrm>
            <a:off x="738662"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1" name="Atom up on C5"/>
          <p:cNvSpPr txBox="1"/>
          <p:nvPr/>
        </p:nvSpPr>
        <p:spPr>
          <a:xfrm flipH="1">
            <a:off x="1145618" y="2007738"/>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76" name="Bond, C5-O"/>
          <p:cNvCxnSpPr/>
          <p:nvPr/>
        </p:nvCxnSpPr>
        <p:spPr>
          <a:xfrm rot="16200000" flipH="1">
            <a:off x="1058117" y="257000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Atom O in ring"/>
          <p:cNvSpPr txBox="1"/>
          <p:nvPr/>
        </p:nvSpPr>
        <p:spPr>
          <a:xfrm flipH="1">
            <a:off x="1115161" y="2727471"/>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80" name="TextBox 79"/>
          <p:cNvSpPr txBox="1"/>
          <p:nvPr/>
        </p:nvSpPr>
        <p:spPr>
          <a:xfrm>
            <a:off x="805447" y="5781552"/>
            <a:ext cx="3187209" cy="523216"/>
          </a:xfrm>
          <a:prstGeom prst="rect">
            <a:avLst/>
          </a:prstGeom>
          <a:noFill/>
        </p:spPr>
        <p:txBody>
          <a:bodyPr wrap="none" lIns="91435" tIns="45718" rIns="91435" bIns="45718" rtlCol="0">
            <a:spAutoFit/>
          </a:bodyPr>
          <a:lstStyle/>
          <a:p>
            <a:r>
              <a:rPr lang="en-US" sz="2800" dirty="0" smtClean="0">
                <a:latin typeface="+mn-lt"/>
              </a:rPr>
              <a:t>pyrophosphoric acid</a:t>
            </a:r>
            <a:endParaRPr lang="en-US" sz="2800" dirty="0">
              <a:latin typeface="+mn-lt"/>
            </a:endParaRPr>
          </a:p>
        </p:txBody>
      </p:sp>
      <p:sp>
        <p:nvSpPr>
          <p:cNvPr id="81" name="Atom up on C5"/>
          <p:cNvSpPr txBox="1"/>
          <p:nvPr/>
        </p:nvSpPr>
        <p:spPr>
          <a:xfrm>
            <a:off x="1803696" y="2007738"/>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cxnSp>
        <p:nvCxnSpPr>
          <p:cNvPr id="82" name="Bond, C5-O"/>
          <p:cNvCxnSpPr/>
          <p:nvPr/>
        </p:nvCxnSpPr>
        <p:spPr>
          <a:xfrm>
            <a:off x="1395435"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5" name="Atom O in ring"/>
          <p:cNvSpPr txBox="1"/>
          <p:nvPr/>
        </p:nvSpPr>
        <p:spPr>
          <a:xfrm flipH="1">
            <a:off x="1115161" y="1313980"/>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2" name="Group 1"/>
          <p:cNvGrpSpPr/>
          <p:nvPr/>
        </p:nvGrpSpPr>
        <p:grpSpPr>
          <a:xfrm>
            <a:off x="1195724" y="1702976"/>
            <a:ext cx="90546" cy="365760"/>
            <a:chOff x="6910837" y="1899616"/>
            <a:chExt cx="90546" cy="365760"/>
          </a:xfrm>
        </p:grpSpPr>
        <p:cxnSp>
          <p:nvCxnSpPr>
            <p:cNvPr id="83"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2" name="Atom up on C5"/>
          <p:cNvSpPr txBox="1"/>
          <p:nvPr/>
        </p:nvSpPr>
        <p:spPr>
          <a:xfrm>
            <a:off x="2802432" y="2007738"/>
            <a:ext cx="514564" cy="430887"/>
          </a:xfrm>
          <a:prstGeom prst="rect">
            <a:avLst/>
          </a:prstGeom>
          <a:noFill/>
        </p:spPr>
        <p:txBody>
          <a:bodyPr wrap="none" lIns="0" tIns="0" rIns="0" bIns="0" rtlCol="0">
            <a:spAutoFit/>
          </a:bodyPr>
          <a:lstStyle/>
          <a:p>
            <a:r>
              <a:rPr lang="en-US" sz="2800" dirty="0" smtClean="0">
                <a:latin typeface="+mn-lt"/>
              </a:rPr>
              <a:t>HO</a:t>
            </a:r>
            <a:endParaRPr lang="en-US" sz="2800" baseline="-25000" dirty="0" smtClean="0">
              <a:latin typeface="+mn-lt"/>
            </a:endParaRPr>
          </a:p>
        </p:txBody>
      </p:sp>
      <p:cxnSp>
        <p:nvCxnSpPr>
          <p:cNvPr id="43" name="Bond, C5-O"/>
          <p:cNvCxnSpPr/>
          <p:nvPr/>
        </p:nvCxnSpPr>
        <p:spPr>
          <a:xfrm>
            <a:off x="3351178"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4" name="Atom up on C5"/>
          <p:cNvSpPr txBox="1"/>
          <p:nvPr/>
        </p:nvSpPr>
        <p:spPr>
          <a:xfrm flipH="1">
            <a:off x="3758134" y="2007738"/>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45" name="Bond, C5-O"/>
          <p:cNvCxnSpPr/>
          <p:nvPr/>
        </p:nvCxnSpPr>
        <p:spPr>
          <a:xfrm rot="16200000" flipH="1">
            <a:off x="3670633" y="2570002"/>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6" name="Atom O in ring"/>
          <p:cNvSpPr txBox="1"/>
          <p:nvPr/>
        </p:nvSpPr>
        <p:spPr>
          <a:xfrm flipH="1">
            <a:off x="3727677" y="2727471"/>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47" name="Atom up on C5"/>
          <p:cNvSpPr txBox="1"/>
          <p:nvPr/>
        </p:nvSpPr>
        <p:spPr>
          <a:xfrm>
            <a:off x="4416212" y="2007738"/>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cxnSp>
        <p:nvCxnSpPr>
          <p:cNvPr id="48" name="Bond, C5-O"/>
          <p:cNvCxnSpPr/>
          <p:nvPr/>
        </p:nvCxnSpPr>
        <p:spPr>
          <a:xfrm>
            <a:off x="4007951" y="2234469"/>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9" name="Atom O in ring"/>
          <p:cNvSpPr txBox="1"/>
          <p:nvPr/>
        </p:nvSpPr>
        <p:spPr>
          <a:xfrm flipH="1">
            <a:off x="3727677" y="1313980"/>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50" name="Group 49"/>
          <p:cNvGrpSpPr/>
          <p:nvPr/>
        </p:nvGrpSpPr>
        <p:grpSpPr>
          <a:xfrm>
            <a:off x="3808240" y="1702976"/>
            <a:ext cx="90546" cy="365760"/>
            <a:chOff x="6910837" y="1899616"/>
            <a:chExt cx="90546" cy="365760"/>
          </a:xfrm>
        </p:grpSpPr>
        <p:cxnSp>
          <p:nvCxnSpPr>
            <p:cNvPr id="51"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2"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53" name="Atom up on C5"/>
          <p:cNvSpPr txBox="1"/>
          <p:nvPr/>
        </p:nvSpPr>
        <p:spPr>
          <a:xfrm>
            <a:off x="2455908" y="2007738"/>
            <a:ext cx="189154" cy="430887"/>
          </a:xfrm>
          <a:prstGeom prst="rect">
            <a:avLst/>
          </a:prstGeom>
          <a:noFill/>
        </p:spPr>
        <p:txBody>
          <a:bodyPr wrap="none" lIns="0" tIns="0" rIns="0" bIns="0" rtlCol="0">
            <a:spAutoFit/>
          </a:bodyPr>
          <a:lstStyle/>
          <a:p>
            <a:r>
              <a:rPr lang="en-US" sz="2800" dirty="0" smtClean="0">
                <a:latin typeface="+mn-lt"/>
              </a:rPr>
              <a:t>+</a:t>
            </a:r>
            <a:endParaRPr lang="en-US" sz="2800" baseline="-25000" dirty="0" smtClean="0">
              <a:latin typeface="+mn-lt"/>
            </a:endParaRPr>
          </a:p>
        </p:txBody>
      </p:sp>
      <p:cxnSp>
        <p:nvCxnSpPr>
          <p:cNvPr id="6" name="Straight Arrow Connector 5"/>
          <p:cNvCxnSpPr/>
          <p:nvPr/>
        </p:nvCxnSpPr>
        <p:spPr>
          <a:xfrm rot="5400000">
            <a:off x="2154566" y="3619902"/>
            <a:ext cx="6194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Atom up on C5"/>
          <p:cNvSpPr txBox="1"/>
          <p:nvPr/>
        </p:nvSpPr>
        <p:spPr>
          <a:xfrm>
            <a:off x="113817" y="4624642"/>
            <a:ext cx="514564" cy="430887"/>
          </a:xfrm>
          <a:prstGeom prst="rect">
            <a:avLst/>
          </a:prstGeom>
          <a:noFill/>
        </p:spPr>
        <p:txBody>
          <a:bodyPr wrap="none" lIns="0" tIns="0" rIns="0" bIns="0" rtlCol="0">
            <a:spAutoFit/>
          </a:bodyPr>
          <a:lstStyle/>
          <a:p>
            <a:r>
              <a:rPr lang="en-US" sz="2800" dirty="0" smtClean="0">
                <a:latin typeface="+mn-lt"/>
              </a:rPr>
              <a:t>HO</a:t>
            </a:r>
            <a:endParaRPr lang="en-US" sz="2800" baseline="-25000" dirty="0" smtClean="0">
              <a:latin typeface="+mn-lt"/>
            </a:endParaRPr>
          </a:p>
        </p:txBody>
      </p:sp>
      <p:cxnSp>
        <p:nvCxnSpPr>
          <p:cNvPr id="58" name="Bond, C5-O"/>
          <p:cNvCxnSpPr/>
          <p:nvPr/>
        </p:nvCxnSpPr>
        <p:spPr>
          <a:xfrm>
            <a:off x="662563"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9" name="Atom up on C5"/>
          <p:cNvSpPr txBox="1"/>
          <p:nvPr/>
        </p:nvSpPr>
        <p:spPr>
          <a:xfrm flipH="1">
            <a:off x="1069519" y="4624642"/>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60" name="Bond, C5-O"/>
          <p:cNvCxnSpPr/>
          <p:nvPr/>
        </p:nvCxnSpPr>
        <p:spPr>
          <a:xfrm rot="16200000" flipH="1">
            <a:off x="982018" y="518690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1" name="Atom O in ring"/>
          <p:cNvSpPr txBox="1"/>
          <p:nvPr/>
        </p:nvSpPr>
        <p:spPr>
          <a:xfrm flipH="1">
            <a:off x="1039062" y="5344375"/>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62" name="Atom up on C5"/>
          <p:cNvSpPr txBox="1"/>
          <p:nvPr/>
        </p:nvSpPr>
        <p:spPr>
          <a:xfrm>
            <a:off x="1727597" y="4624642"/>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63" name="Bond, C5-O"/>
          <p:cNvCxnSpPr/>
          <p:nvPr/>
        </p:nvCxnSpPr>
        <p:spPr>
          <a:xfrm>
            <a:off x="1319336"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4" name="Atom O in ring"/>
          <p:cNvSpPr txBox="1"/>
          <p:nvPr/>
        </p:nvSpPr>
        <p:spPr>
          <a:xfrm flipH="1">
            <a:off x="1039062" y="3930884"/>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65" name="Group 64"/>
          <p:cNvGrpSpPr/>
          <p:nvPr/>
        </p:nvGrpSpPr>
        <p:grpSpPr>
          <a:xfrm>
            <a:off x="1119625" y="4319880"/>
            <a:ext cx="90546" cy="365760"/>
            <a:chOff x="6910837" y="1899616"/>
            <a:chExt cx="90546" cy="365760"/>
          </a:xfrm>
        </p:grpSpPr>
        <p:cxnSp>
          <p:nvCxnSpPr>
            <p:cNvPr id="66"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8" name="Atom up on C5"/>
          <p:cNvSpPr txBox="1"/>
          <p:nvPr/>
        </p:nvSpPr>
        <p:spPr>
          <a:xfrm>
            <a:off x="4006362" y="4624642"/>
            <a:ext cx="620363" cy="430887"/>
          </a:xfrm>
          <a:prstGeom prst="rect">
            <a:avLst/>
          </a:prstGeom>
          <a:noFill/>
        </p:spPr>
        <p:txBody>
          <a:bodyPr wrap="none" lIns="0" tIns="0" rIns="0" bIns="0" rtlCol="0">
            <a:spAutoFit/>
          </a:bodyPr>
          <a:lstStyle/>
          <a:p>
            <a:r>
              <a:rPr lang="en-US" sz="2800" dirty="0" smtClean="0">
                <a:latin typeface="+mn-lt"/>
              </a:rPr>
              <a:t>H</a:t>
            </a:r>
            <a:r>
              <a:rPr lang="en-US" sz="2800" baseline="-25000" dirty="0" smtClean="0">
                <a:latin typeface="+mn-lt"/>
              </a:rPr>
              <a:t>2</a:t>
            </a:r>
            <a:r>
              <a:rPr lang="en-US" sz="2800" dirty="0" smtClean="0">
                <a:latin typeface="+mn-lt"/>
              </a:rPr>
              <a:t>O</a:t>
            </a:r>
            <a:endParaRPr lang="en-US" sz="2800" baseline="-25000" dirty="0" smtClean="0">
              <a:latin typeface="+mn-lt"/>
            </a:endParaRPr>
          </a:p>
        </p:txBody>
      </p:sp>
      <p:cxnSp>
        <p:nvCxnSpPr>
          <p:cNvPr id="72" name="Bond, C5-O"/>
          <p:cNvCxnSpPr/>
          <p:nvPr/>
        </p:nvCxnSpPr>
        <p:spPr>
          <a:xfrm>
            <a:off x="1988935"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3" name="Atom up on C5"/>
          <p:cNvSpPr txBox="1"/>
          <p:nvPr/>
        </p:nvSpPr>
        <p:spPr>
          <a:xfrm flipH="1">
            <a:off x="2395891" y="4624642"/>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74" name="Bond, C5-O"/>
          <p:cNvCxnSpPr/>
          <p:nvPr/>
        </p:nvCxnSpPr>
        <p:spPr>
          <a:xfrm rot="16200000" flipH="1">
            <a:off x="2308390" y="518690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5" name="Atom O in ring"/>
          <p:cNvSpPr txBox="1"/>
          <p:nvPr/>
        </p:nvSpPr>
        <p:spPr>
          <a:xfrm flipH="1">
            <a:off x="2365434" y="5344375"/>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sp>
        <p:nvSpPr>
          <p:cNvPr id="78" name="Atom up on C5"/>
          <p:cNvSpPr txBox="1"/>
          <p:nvPr/>
        </p:nvSpPr>
        <p:spPr>
          <a:xfrm>
            <a:off x="3053969" y="4624642"/>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cxnSp>
        <p:nvCxnSpPr>
          <p:cNvPr id="79" name="Bond, C5-O"/>
          <p:cNvCxnSpPr/>
          <p:nvPr/>
        </p:nvCxnSpPr>
        <p:spPr>
          <a:xfrm>
            <a:off x="2645708"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4" name="Atom O in ring"/>
          <p:cNvSpPr txBox="1"/>
          <p:nvPr/>
        </p:nvSpPr>
        <p:spPr>
          <a:xfrm flipH="1">
            <a:off x="2365434" y="3930884"/>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86" name="Group 85"/>
          <p:cNvGrpSpPr/>
          <p:nvPr/>
        </p:nvGrpSpPr>
        <p:grpSpPr>
          <a:xfrm>
            <a:off x="2445997" y="4319880"/>
            <a:ext cx="90546" cy="365760"/>
            <a:chOff x="6910837" y="1899616"/>
            <a:chExt cx="90546" cy="365760"/>
          </a:xfrm>
        </p:grpSpPr>
        <p:cxnSp>
          <p:nvCxnSpPr>
            <p:cNvPr id="88"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9"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0" name="Atom up on C5"/>
          <p:cNvSpPr txBox="1"/>
          <p:nvPr/>
        </p:nvSpPr>
        <p:spPr>
          <a:xfrm>
            <a:off x="3699224" y="4624642"/>
            <a:ext cx="189154" cy="430887"/>
          </a:xfrm>
          <a:prstGeom prst="rect">
            <a:avLst/>
          </a:prstGeom>
          <a:noFill/>
        </p:spPr>
        <p:txBody>
          <a:bodyPr wrap="none" lIns="0" tIns="0" rIns="0" bIns="0" rtlCol="0">
            <a:spAutoFit/>
          </a:bodyPr>
          <a:lstStyle/>
          <a:p>
            <a:r>
              <a:rPr lang="en-US" sz="2800" dirty="0" smtClean="0">
                <a:latin typeface="+mn-lt"/>
              </a:rPr>
              <a:t>+</a:t>
            </a:r>
            <a:endParaRPr lang="en-US" sz="2800" baseline="-25000" dirty="0" smtClean="0">
              <a:latin typeface="+mn-lt"/>
            </a:endParaRPr>
          </a:p>
        </p:txBody>
      </p:sp>
      <p:sp>
        <p:nvSpPr>
          <p:cNvPr id="7" name="Oval 6"/>
          <p:cNvSpPr/>
          <p:nvPr/>
        </p:nvSpPr>
        <p:spPr>
          <a:xfrm>
            <a:off x="1601136" y="1885855"/>
            <a:ext cx="1932922" cy="684146"/>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2484647" y="3358294"/>
            <a:ext cx="412282" cy="523216"/>
          </a:xfrm>
          <a:prstGeom prst="rect">
            <a:avLst/>
          </a:prstGeom>
          <a:noFill/>
        </p:spPr>
        <p:txBody>
          <a:bodyPr wrap="none" lIns="91435" tIns="45718" rIns="91435" bIns="45718" rtlCol="0">
            <a:spAutoFit/>
          </a:bodyPr>
          <a:lstStyle/>
          <a:p>
            <a:r>
              <a:rPr lang="en-US" sz="2800" dirty="0" smtClean="0">
                <a:latin typeface="+mn-lt"/>
              </a:rPr>
              <a:t>Δ</a:t>
            </a:r>
            <a:endParaRPr lang="en-US" sz="2800" dirty="0">
              <a:latin typeface="+mn-lt"/>
            </a:endParaRPr>
          </a:p>
        </p:txBody>
      </p:sp>
      <p:sp>
        <p:nvSpPr>
          <p:cNvPr id="92" name="TextBox 91"/>
          <p:cNvSpPr txBox="1"/>
          <p:nvPr/>
        </p:nvSpPr>
        <p:spPr>
          <a:xfrm>
            <a:off x="5163866" y="5781552"/>
            <a:ext cx="3595141" cy="523216"/>
          </a:xfrm>
          <a:prstGeom prst="rect">
            <a:avLst/>
          </a:prstGeom>
          <a:noFill/>
        </p:spPr>
        <p:txBody>
          <a:bodyPr wrap="none" lIns="91435" tIns="45718" rIns="91435" bIns="45718" rtlCol="0">
            <a:spAutoFit/>
          </a:bodyPr>
          <a:lstStyle/>
          <a:p>
            <a:r>
              <a:rPr lang="en-US" sz="2800" dirty="0" smtClean="0">
                <a:latin typeface="+mn-lt"/>
              </a:rPr>
              <a:t>pyrophosphate ion, </a:t>
            </a:r>
            <a:r>
              <a:rPr lang="en-US" sz="2800" dirty="0" err="1" smtClean="0">
                <a:latin typeface="+mn-lt"/>
              </a:rPr>
              <a:t>PP</a:t>
            </a:r>
            <a:r>
              <a:rPr lang="en-US" sz="2800" i="1" baseline="-25000" dirty="0" err="1" smtClean="0">
                <a:latin typeface="+mn-lt"/>
              </a:rPr>
              <a:t>i</a:t>
            </a:r>
            <a:endParaRPr lang="en-US" sz="2800" i="1" baseline="-25000" dirty="0">
              <a:latin typeface="+mn-lt"/>
            </a:endParaRPr>
          </a:p>
        </p:txBody>
      </p:sp>
      <p:sp>
        <p:nvSpPr>
          <p:cNvPr id="93" name="Atom up on C5"/>
          <p:cNvSpPr txBox="1"/>
          <p:nvPr/>
        </p:nvSpPr>
        <p:spPr>
          <a:xfrm>
            <a:off x="5112284" y="4624642"/>
            <a:ext cx="384721" cy="430887"/>
          </a:xfrm>
          <a:prstGeom prst="rect">
            <a:avLst/>
          </a:prstGeom>
          <a:noFill/>
        </p:spPr>
        <p:txBody>
          <a:bodyPr wrap="none" lIns="0" tIns="0" rIns="0" bIns="0" rtlCol="0">
            <a:spAutoFit/>
          </a:bodyPr>
          <a:lstStyle/>
          <a:p>
            <a:r>
              <a:rPr lang="en-US" sz="2800" baseline="30000" dirty="0" smtClean="0">
                <a:latin typeface="+mn-lt"/>
              </a:rPr>
              <a:t>–</a:t>
            </a:r>
            <a:r>
              <a:rPr lang="en-US" sz="2800" dirty="0" smtClean="0">
                <a:latin typeface="+mn-lt"/>
              </a:rPr>
              <a:t>O</a:t>
            </a:r>
            <a:endParaRPr lang="en-US" sz="2800" baseline="-25000" dirty="0" smtClean="0">
              <a:latin typeface="+mn-lt"/>
            </a:endParaRPr>
          </a:p>
        </p:txBody>
      </p:sp>
      <p:cxnSp>
        <p:nvCxnSpPr>
          <p:cNvPr id="94" name="Bond, C5-O"/>
          <p:cNvCxnSpPr/>
          <p:nvPr/>
        </p:nvCxnSpPr>
        <p:spPr>
          <a:xfrm>
            <a:off x="5523382"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7" name="Atom up on C5"/>
          <p:cNvSpPr txBox="1"/>
          <p:nvPr/>
        </p:nvSpPr>
        <p:spPr>
          <a:xfrm flipH="1">
            <a:off x="5930338" y="4624642"/>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98" name="Bond, C5-O"/>
          <p:cNvCxnSpPr/>
          <p:nvPr/>
        </p:nvCxnSpPr>
        <p:spPr>
          <a:xfrm rot="16200000" flipH="1">
            <a:off x="5842837" y="518690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9" name="Atom O in ring"/>
          <p:cNvSpPr txBox="1"/>
          <p:nvPr/>
        </p:nvSpPr>
        <p:spPr>
          <a:xfrm flipH="1">
            <a:off x="5899881" y="5314879"/>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00" name="Atom up on C5"/>
          <p:cNvSpPr txBox="1"/>
          <p:nvPr/>
        </p:nvSpPr>
        <p:spPr>
          <a:xfrm>
            <a:off x="6588416" y="4624642"/>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101" name="Bond, C5-O"/>
          <p:cNvCxnSpPr/>
          <p:nvPr/>
        </p:nvCxnSpPr>
        <p:spPr>
          <a:xfrm>
            <a:off x="6180155"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2" name="Atom O in ring"/>
          <p:cNvSpPr txBox="1"/>
          <p:nvPr/>
        </p:nvSpPr>
        <p:spPr>
          <a:xfrm flipH="1">
            <a:off x="5899881" y="3930884"/>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03" name="Group 102"/>
          <p:cNvGrpSpPr/>
          <p:nvPr/>
        </p:nvGrpSpPr>
        <p:grpSpPr>
          <a:xfrm>
            <a:off x="5980444" y="4319880"/>
            <a:ext cx="90546" cy="365760"/>
            <a:chOff x="6910837" y="1899616"/>
            <a:chExt cx="90546" cy="365760"/>
          </a:xfrm>
        </p:grpSpPr>
        <p:cxnSp>
          <p:nvCxnSpPr>
            <p:cNvPr id="104"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5"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106" name="Bond, C5-O"/>
          <p:cNvCxnSpPr/>
          <p:nvPr/>
        </p:nvCxnSpPr>
        <p:spPr>
          <a:xfrm>
            <a:off x="6849754"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7" name="Atom up on C5"/>
          <p:cNvSpPr txBox="1"/>
          <p:nvPr/>
        </p:nvSpPr>
        <p:spPr>
          <a:xfrm flipH="1">
            <a:off x="7256710" y="4624642"/>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108" name="Bond, C5-O"/>
          <p:cNvCxnSpPr/>
          <p:nvPr/>
        </p:nvCxnSpPr>
        <p:spPr>
          <a:xfrm rot="16200000" flipH="1">
            <a:off x="7169209" y="518690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1" name="Atom O in ring"/>
          <p:cNvSpPr txBox="1"/>
          <p:nvPr/>
        </p:nvSpPr>
        <p:spPr>
          <a:xfrm flipH="1">
            <a:off x="7226253" y="5314879"/>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12" name="Atom up on C5"/>
          <p:cNvSpPr txBox="1"/>
          <p:nvPr/>
        </p:nvSpPr>
        <p:spPr>
          <a:xfrm>
            <a:off x="7914788" y="4624642"/>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cxnSp>
        <p:nvCxnSpPr>
          <p:cNvPr id="117" name="Bond, C5-O"/>
          <p:cNvCxnSpPr/>
          <p:nvPr/>
        </p:nvCxnSpPr>
        <p:spPr>
          <a:xfrm>
            <a:off x="7506527" y="4851373"/>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8" name="Atom O in ring"/>
          <p:cNvSpPr txBox="1"/>
          <p:nvPr/>
        </p:nvSpPr>
        <p:spPr>
          <a:xfrm flipH="1">
            <a:off x="7226253" y="3930884"/>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19" name="Group 118"/>
          <p:cNvGrpSpPr/>
          <p:nvPr/>
        </p:nvGrpSpPr>
        <p:grpSpPr>
          <a:xfrm>
            <a:off x="7306816" y="4319880"/>
            <a:ext cx="90546" cy="365760"/>
            <a:chOff x="6910837" y="1899616"/>
            <a:chExt cx="90546" cy="365760"/>
          </a:xfrm>
        </p:grpSpPr>
        <p:cxnSp>
          <p:nvCxnSpPr>
            <p:cNvPr id="120"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22" name="Oval 121"/>
          <p:cNvSpPr/>
          <p:nvPr/>
        </p:nvSpPr>
        <p:spPr>
          <a:xfrm>
            <a:off x="5716074" y="4498012"/>
            <a:ext cx="1932922" cy="684146"/>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4859235" y="3390570"/>
            <a:ext cx="4069758" cy="523216"/>
          </a:xfrm>
          <a:prstGeom prst="rect">
            <a:avLst/>
          </a:prstGeom>
          <a:noFill/>
        </p:spPr>
        <p:txBody>
          <a:bodyPr wrap="none" lIns="91435" tIns="45718" rIns="91435" bIns="45718" rtlCol="0">
            <a:spAutoFit/>
          </a:bodyPr>
          <a:lstStyle/>
          <a:p>
            <a:r>
              <a:rPr lang="en-US" sz="2800" dirty="0" err="1" smtClean="0">
                <a:solidFill>
                  <a:schemeClr val="bg2">
                    <a:lumMod val="40000"/>
                    <a:lumOff val="60000"/>
                  </a:schemeClr>
                </a:solidFill>
                <a:latin typeface="+mn-lt"/>
              </a:rPr>
              <a:t>phosphoanhydride</a:t>
            </a:r>
            <a:r>
              <a:rPr lang="en-US" sz="2800" dirty="0" smtClean="0">
                <a:solidFill>
                  <a:schemeClr val="bg2">
                    <a:lumMod val="40000"/>
                    <a:lumOff val="60000"/>
                  </a:schemeClr>
                </a:solidFill>
                <a:latin typeface="+mn-lt"/>
              </a:rPr>
              <a:t> linkage</a:t>
            </a:r>
            <a:endParaRPr lang="en-US" sz="2800" dirty="0">
              <a:solidFill>
                <a:schemeClr val="bg2">
                  <a:lumMod val="40000"/>
                  <a:lumOff val="60000"/>
                </a:schemeClr>
              </a:solidFill>
              <a:latin typeface="+mn-lt"/>
            </a:endParaRPr>
          </a:p>
        </p:txBody>
      </p:sp>
    </p:spTree>
    <p:extLst>
      <p:ext uri="{BB962C8B-B14F-4D97-AF65-F5344CB8AC3E}">
        <p14:creationId xmlns:p14="http://schemas.microsoft.com/office/powerpoint/2010/main" val="4230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up)">
                                      <p:cBhvr>
                                        <p:cTn id="19" dur="500"/>
                                        <p:tgtEl>
                                          <p:spTgt spid="7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500"/>
                                        <p:tgtEl>
                                          <p:spTgt spid="4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up)">
                                      <p:cBhvr>
                                        <p:cTn id="58" dur="500"/>
                                        <p:tgtEl>
                                          <p:spTgt spid="45"/>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500"/>
                                        <p:tgtEl>
                                          <p:spTgt spid="48"/>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75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par>
                          <p:cTn id="86" fill="hold">
                            <p:stCondLst>
                              <p:cond delay="500"/>
                            </p:stCondLst>
                            <p:childTnLst>
                              <p:par>
                                <p:cTn id="87" presetID="22" presetClass="entr" presetSubtype="8" fill="hold"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wipe(left)">
                                      <p:cBhvr>
                                        <p:cTn id="89" dur="500"/>
                                        <p:tgtEl>
                                          <p:spTgt spid="58"/>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childTnLst>
                          </p:cTn>
                        </p:par>
                        <p:par>
                          <p:cTn id="94" fill="hold">
                            <p:stCondLst>
                              <p:cond delay="1500"/>
                            </p:stCondLst>
                            <p:childTnLst>
                              <p:par>
                                <p:cTn id="95" presetID="22" presetClass="entr" presetSubtype="1" fill="hold" nodeType="after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up)">
                                      <p:cBhvr>
                                        <p:cTn id="97" dur="500"/>
                                        <p:tgtEl>
                                          <p:spTgt spid="60"/>
                                        </p:tgtEl>
                                      </p:cBhvr>
                                    </p:animEffec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500"/>
                                        <p:tgtEl>
                                          <p:spTgt spid="62"/>
                                        </p:tgtEl>
                                      </p:cBhvr>
                                    </p:animEffect>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wipe(left)">
                                      <p:cBhvr>
                                        <p:cTn id="110" dur="500"/>
                                        <p:tgtEl>
                                          <p:spTgt spid="63"/>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fade">
                                      <p:cBhvr>
                                        <p:cTn id="114" dur="750"/>
                                        <p:tgtEl>
                                          <p:spTgt spid="6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68"/>
                                        </p:tgtEl>
                                        <p:attrNameLst>
                                          <p:attrName>style.visibility</p:attrName>
                                        </p:attrNameLst>
                                      </p:cBhvr>
                                      <p:to>
                                        <p:strVal val="visible"/>
                                      </p:to>
                                    </p:set>
                                    <p:animEffect transition="in" filter="fade">
                                      <p:cBhvr>
                                        <p:cTn id="119" dur="500"/>
                                        <p:tgtEl>
                                          <p:spTgt spid="68"/>
                                        </p:tgtEl>
                                      </p:cBhvr>
                                    </p:animEffect>
                                  </p:childTnLst>
                                </p:cTn>
                              </p:par>
                            </p:childTnLst>
                          </p:cTn>
                        </p:par>
                        <p:par>
                          <p:cTn id="120" fill="hold">
                            <p:stCondLst>
                              <p:cond delay="500"/>
                            </p:stCondLst>
                            <p:childTnLst>
                              <p:par>
                                <p:cTn id="121" presetID="22" presetClass="entr" presetSubtype="8" fill="hold" nodeType="after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wipe(left)">
                                      <p:cBhvr>
                                        <p:cTn id="123" dur="500"/>
                                        <p:tgtEl>
                                          <p:spTgt spid="72"/>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fade">
                                      <p:cBhvr>
                                        <p:cTn id="127" dur="500"/>
                                        <p:tgtEl>
                                          <p:spTgt spid="73"/>
                                        </p:tgtEl>
                                      </p:cBhvr>
                                    </p:animEffect>
                                  </p:childTnLst>
                                </p:cTn>
                              </p:par>
                            </p:childTnLst>
                          </p:cTn>
                        </p:par>
                        <p:par>
                          <p:cTn id="128" fill="hold">
                            <p:stCondLst>
                              <p:cond delay="1500"/>
                            </p:stCondLst>
                            <p:childTnLst>
                              <p:par>
                                <p:cTn id="129" presetID="22" presetClass="entr" presetSubtype="1" fill="hold" nodeType="after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up)">
                                      <p:cBhvr>
                                        <p:cTn id="131" dur="500"/>
                                        <p:tgtEl>
                                          <p:spTgt spid="74"/>
                                        </p:tgtEl>
                                      </p:cBhvr>
                                    </p:animEffect>
                                  </p:childTnLst>
                                </p:cTn>
                              </p:par>
                            </p:childTnLst>
                          </p:cTn>
                        </p:par>
                        <p:par>
                          <p:cTn id="132" fill="hold">
                            <p:stCondLst>
                              <p:cond delay="2000"/>
                            </p:stCondLst>
                            <p:childTnLst>
                              <p:par>
                                <p:cTn id="133" presetID="10" presetClass="entr" presetSubtype="0" fill="hold" grpId="0" nodeType="after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500"/>
                                        <p:tgtEl>
                                          <p:spTgt spid="7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79"/>
                                        </p:tgtEl>
                                        <p:attrNameLst>
                                          <p:attrName>style.visibility</p:attrName>
                                        </p:attrNameLst>
                                      </p:cBhvr>
                                      <p:to>
                                        <p:strVal val="visible"/>
                                      </p:to>
                                    </p:set>
                                    <p:animEffect transition="in" filter="wipe(left)">
                                      <p:cBhvr>
                                        <p:cTn id="144" dur="500"/>
                                        <p:tgtEl>
                                          <p:spTgt spid="7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fade">
                                      <p:cBhvr>
                                        <p:cTn id="148" dur="750"/>
                                        <p:tgtEl>
                                          <p:spTgt spid="8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0"/>
                                        </p:tgtEl>
                                        <p:attrNameLst>
                                          <p:attrName>style.visibility</p:attrName>
                                        </p:attrNameLst>
                                      </p:cBhvr>
                                      <p:to>
                                        <p:strVal val="visible"/>
                                      </p:to>
                                    </p:set>
                                    <p:animEffect transition="in" filter="fade">
                                      <p:cBhvr>
                                        <p:cTn id="153" dur="500"/>
                                        <p:tgtEl>
                                          <p:spTgt spid="9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500"/>
                                        <p:tgtEl>
                                          <p:spTgt spid="9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fade">
                                      <p:cBhvr>
                                        <p:cTn id="163" dur="500"/>
                                        <p:tgtEl>
                                          <p:spTgt spid="9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93"/>
                                        </p:tgtEl>
                                        <p:attrNameLst>
                                          <p:attrName>style.visibility</p:attrName>
                                        </p:attrNameLst>
                                      </p:cBhvr>
                                      <p:to>
                                        <p:strVal val="visible"/>
                                      </p:to>
                                    </p:set>
                                    <p:animEffect transition="in" filter="fade">
                                      <p:cBhvr>
                                        <p:cTn id="168" dur="500"/>
                                        <p:tgtEl>
                                          <p:spTgt spid="93"/>
                                        </p:tgtEl>
                                      </p:cBhvr>
                                    </p:animEffect>
                                  </p:childTnLst>
                                </p:cTn>
                              </p:par>
                            </p:childTnLst>
                          </p:cTn>
                        </p:par>
                        <p:par>
                          <p:cTn id="169" fill="hold">
                            <p:stCondLst>
                              <p:cond delay="500"/>
                            </p:stCondLst>
                            <p:childTnLst>
                              <p:par>
                                <p:cTn id="170" presetID="22" presetClass="entr" presetSubtype="8" fill="hold" nodeType="afterEffect">
                                  <p:stCondLst>
                                    <p:cond delay="0"/>
                                  </p:stCondLst>
                                  <p:childTnLst>
                                    <p:set>
                                      <p:cBhvr>
                                        <p:cTn id="171" dur="1" fill="hold">
                                          <p:stCondLst>
                                            <p:cond delay="0"/>
                                          </p:stCondLst>
                                        </p:cTn>
                                        <p:tgtEl>
                                          <p:spTgt spid="94"/>
                                        </p:tgtEl>
                                        <p:attrNameLst>
                                          <p:attrName>style.visibility</p:attrName>
                                        </p:attrNameLst>
                                      </p:cBhvr>
                                      <p:to>
                                        <p:strVal val="visible"/>
                                      </p:to>
                                    </p:set>
                                    <p:animEffect transition="in" filter="wipe(left)">
                                      <p:cBhvr>
                                        <p:cTn id="172" dur="500"/>
                                        <p:tgtEl>
                                          <p:spTgt spid="94"/>
                                        </p:tgtEl>
                                      </p:cBhvr>
                                    </p:animEffect>
                                  </p:childTnLst>
                                </p:cTn>
                              </p:par>
                            </p:childTnLst>
                          </p:cTn>
                        </p:par>
                        <p:par>
                          <p:cTn id="173" fill="hold">
                            <p:stCondLst>
                              <p:cond delay="1000"/>
                            </p:stCondLst>
                            <p:childTnLst>
                              <p:par>
                                <p:cTn id="174" presetID="10" presetClass="entr" presetSubtype="0" fill="hold" grpId="0" nodeType="afterEffect">
                                  <p:stCondLst>
                                    <p:cond delay="0"/>
                                  </p:stCondLst>
                                  <p:childTnLst>
                                    <p:set>
                                      <p:cBhvr>
                                        <p:cTn id="175" dur="1" fill="hold">
                                          <p:stCondLst>
                                            <p:cond delay="0"/>
                                          </p:stCondLst>
                                        </p:cTn>
                                        <p:tgtEl>
                                          <p:spTgt spid="97"/>
                                        </p:tgtEl>
                                        <p:attrNameLst>
                                          <p:attrName>style.visibility</p:attrName>
                                        </p:attrNameLst>
                                      </p:cBhvr>
                                      <p:to>
                                        <p:strVal val="visible"/>
                                      </p:to>
                                    </p:set>
                                    <p:animEffect transition="in" filter="fade">
                                      <p:cBhvr>
                                        <p:cTn id="176" dur="500"/>
                                        <p:tgtEl>
                                          <p:spTgt spid="97"/>
                                        </p:tgtEl>
                                      </p:cBhvr>
                                    </p:animEffect>
                                  </p:childTnLst>
                                </p:cTn>
                              </p:par>
                            </p:childTnLst>
                          </p:cTn>
                        </p:par>
                        <p:par>
                          <p:cTn id="177" fill="hold">
                            <p:stCondLst>
                              <p:cond delay="1500"/>
                            </p:stCondLst>
                            <p:childTnLst>
                              <p:par>
                                <p:cTn id="178" presetID="22" presetClass="entr" presetSubtype="1" fill="hold" nodeType="afterEffect">
                                  <p:stCondLst>
                                    <p:cond delay="0"/>
                                  </p:stCondLst>
                                  <p:childTnLst>
                                    <p:set>
                                      <p:cBhvr>
                                        <p:cTn id="179" dur="1" fill="hold">
                                          <p:stCondLst>
                                            <p:cond delay="0"/>
                                          </p:stCondLst>
                                        </p:cTn>
                                        <p:tgtEl>
                                          <p:spTgt spid="98"/>
                                        </p:tgtEl>
                                        <p:attrNameLst>
                                          <p:attrName>style.visibility</p:attrName>
                                        </p:attrNameLst>
                                      </p:cBhvr>
                                      <p:to>
                                        <p:strVal val="visible"/>
                                      </p:to>
                                    </p:set>
                                    <p:animEffect transition="in" filter="wipe(up)">
                                      <p:cBhvr>
                                        <p:cTn id="180" dur="500"/>
                                        <p:tgtEl>
                                          <p:spTgt spid="98"/>
                                        </p:tgtEl>
                                      </p:cBhvr>
                                    </p:animEffect>
                                  </p:childTnLst>
                                </p:cTn>
                              </p:par>
                            </p:childTnLst>
                          </p:cTn>
                        </p:par>
                        <p:par>
                          <p:cTn id="181" fill="hold">
                            <p:stCondLst>
                              <p:cond delay="2000"/>
                            </p:stCondLst>
                            <p:childTnLst>
                              <p:par>
                                <p:cTn id="182" presetID="10" presetClass="entr" presetSubtype="0" fill="hold" grpId="0" nodeType="afterEffect">
                                  <p:stCondLst>
                                    <p:cond delay="0"/>
                                  </p:stCondLst>
                                  <p:childTnLst>
                                    <p:set>
                                      <p:cBhvr>
                                        <p:cTn id="183" dur="1" fill="hold">
                                          <p:stCondLst>
                                            <p:cond delay="0"/>
                                          </p:stCondLst>
                                        </p:cTn>
                                        <p:tgtEl>
                                          <p:spTgt spid="99"/>
                                        </p:tgtEl>
                                        <p:attrNameLst>
                                          <p:attrName>style.visibility</p:attrName>
                                        </p:attrNameLst>
                                      </p:cBhvr>
                                      <p:to>
                                        <p:strVal val="visible"/>
                                      </p:to>
                                    </p:set>
                                    <p:animEffect transition="in" filter="fade">
                                      <p:cBhvr>
                                        <p:cTn id="184" dur="500"/>
                                        <p:tgtEl>
                                          <p:spTgt spid="99"/>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100"/>
                                        </p:tgtEl>
                                        <p:attrNameLst>
                                          <p:attrName>style.visibility</p:attrName>
                                        </p:attrNameLst>
                                      </p:cBhvr>
                                      <p:to>
                                        <p:strVal val="visible"/>
                                      </p:to>
                                    </p:set>
                                    <p:animEffect transition="in" filter="fade">
                                      <p:cBhvr>
                                        <p:cTn id="189" dur="500"/>
                                        <p:tgtEl>
                                          <p:spTgt spid="100"/>
                                        </p:tgtEl>
                                      </p:cBhvr>
                                    </p:animEffect>
                                  </p:childTnLst>
                                </p:cTn>
                              </p:par>
                            </p:childTnLst>
                          </p:cTn>
                        </p:par>
                        <p:par>
                          <p:cTn id="190" fill="hold">
                            <p:stCondLst>
                              <p:cond delay="500"/>
                            </p:stCondLst>
                            <p:childTnLst>
                              <p:par>
                                <p:cTn id="191" presetID="22" presetClass="entr" presetSubtype="8" fill="hold" nodeType="afterEffect">
                                  <p:stCondLst>
                                    <p:cond delay="0"/>
                                  </p:stCondLst>
                                  <p:childTnLst>
                                    <p:set>
                                      <p:cBhvr>
                                        <p:cTn id="192" dur="1" fill="hold">
                                          <p:stCondLst>
                                            <p:cond delay="0"/>
                                          </p:stCondLst>
                                        </p:cTn>
                                        <p:tgtEl>
                                          <p:spTgt spid="101"/>
                                        </p:tgtEl>
                                        <p:attrNameLst>
                                          <p:attrName>style.visibility</p:attrName>
                                        </p:attrNameLst>
                                      </p:cBhvr>
                                      <p:to>
                                        <p:strVal val="visible"/>
                                      </p:to>
                                    </p:set>
                                    <p:animEffect transition="in" filter="wipe(left)">
                                      <p:cBhvr>
                                        <p:cTn id="193" dur="500"/>
                                        <p:tgtEl>
                                          <p:spTgt spid="101"/>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102"/>
                                        </p:tgtEl>
                                        <p:attrNameLst>
                                          <p:attrName>style.visibility</p:attrName>
                                        </p:attrNameLst>
                                      </p:cBhvr>
                                      <p:to>
                                        <p:strVal val="visible"/>
                                      </p:to>
                                    </p:set>
                                    <p:animEffect transition="in" filter="fade">
                                      <p:cBhvr>
                                        <p:cTn id="197" dur="750"/>
                                        <p:tgtEl>
                                          <p:spTgt spid="102"/>
                                        </p:tgtEl>
                                      </p:cBhvr>
                                    </p:animEffect>
                                  </p:childTnLst>
                                </p:cTn>
                              </p:par>
                            </p:childTnLst>
                          </p:cTn>
                        </p:par>
                        <p:par>
                          <p:cTn id="198" fill="hold">
                            <p:stCondLst>
                              <p:cond delay="1750"/>
                            </p:stCondLst>
                            <p:childTnLst>
                              <p:par>
                                <p:cTn id="199" presetID="22" presetClass="entr" presetSubtype="8" fill="hold" nodeType="afterEffect">
                                  <p:stCondLst>
                                    <p:cond delay="0"/>
                                  </p:stCondLst>
                                  <p:childTnLst>
                                    <p:set>
                                      <p:cBhvr>
                                        <p:cTn id="200" dur="1" fill="hold">
                                          <p:stCondLst>
                                            <p:cond delay="0"/>
                                          </p:stCondLst>
                                        </p:cTn>
                                        <p:tgtEl>
                                          <p:spTgt spid="106"/>
                                        </p:tgtEl>
                                        <p:attrNameLst>
                                          <p:attrName>style.visibility</p:attrName>
                                        </p:attrNameLst>
                                      </p:cBhvr>
                                      <p:to>
                                        <p:strVal val="visible"/>
                                      </p:to>
                                    </p:set>
                                    <p:animEffect transition="in" filter="wipe(left)">
                                      <p:cBhvr>
                                        <p:cTn id="201" dur="500"/>
                                        <p:tgtEl>
                                          <p:spTgt spid="106"/>
                                        </p:tgtEl>
                                      </p:cBhvr>
                                    </p:animEffect>
                                  </p:childTnLst>
                                </p:cTn>
                              </p:par>
                            </p:childTnLst>
                          </p:cTn>
                        </p:par>
                        <p:par>
                          <p:cTn id="202" fill="hold">
                            <p:stCondLst>
                              <p:cond delay="2250"/>
                            </p:stCondLst>
                            <p:childTnLst>
                              <p:par>
                                <p:cTn id="203" presetID="10" presetClass="entr" presetSubtype="0" fill="hold" grpId="0" nodeType="afterEffect">
                                  <p:stCondLst>
                                    <p:cond delay="0"/>
                                  </p:stCondLst>
                                  <p:childTnLst>
                                    <p:set>
                                      <p:cBhvr>
                                        <p:cTn id="204" dur="1" fill="hold">
                                          <p:stCondLst>
                                            <p:cond delay="0"/>
                                          </p:stCondLst>
                                        </p:cTn>
                                        <p:tgtEl>
                                          <p:spTgt spid="107"/>
                                        </p:tgtEl>
                                        <p:attrNameLst>
                                          <p:attrName>style.visibility</p:attrName>
                                        </p:attrNameLst>
                                      </p:cBhvr>
                                      <p:to>
                                        <p:strVal val="visible"/>
                                      </p:to>
                                    </p:set>
                                    <p:animEffect transition="in" filter="fade">
                                      <p:cBhvr>
                                        <p:cTn id="205" dur="500"/>
                                        <p:tgtEl>
                                          <p:spTgt spid="107"/>
                                        </p:tgtEl>
                                      </p:cBhvr>
                                    </p:animEffect>
                                  </p:childTnLst>
                                </p:cTn>
                              </p:par>
                            </p:childTnLst>
                          </p:cTn>
                        </p:par>
                        <p:par>
                          <p:cTn id="206" fill="hold">
                            <p:stCondLst>
                              <p:cond delay="2750"/>
                            </p:stCondLst>
                            <p:childTnLst>
                              <p:par>
                                <p:cTn id="207" presetID="22" presetClass="entr" presetSubtype="1" fill="hold" nodeType="afterEffect">
                                  <p:stCondLst>
                                    <p:cond delay="0"/>
                                  </p:stCondLst>
                                  <p:childTnLst>
                                    <p:set>
                                      <p:cBhvr>
                                        <p:cTn id="208" dur="1" fill="hold">
                                          <p:stCondLst>
                                            <p:cond delay="0"/>
                                          </p:stCondLst>
                                        </p:cTn>
                                        <p:tgtEl>
                                          <p:spTgt spid="108"/>
                                        </p:tgtEl>
                                        <p:attrNameLst>
                                          <p:attrName>style.visibility</p:attrName>
                                        </p:attrNameLst>
                                      </p:cBhvr>
                                      <p:to>
                                        <p:strVal val="visible"/>
                                      </p:to>
                                    </p:set>
                                    <p:animEffect transition="in" filter="wipe(up)">
                                      <p:cBhvr>
                                        <p:cTn id="209" dur="500"/>
                                        <p:tgtEl>
                                          <p:spTgt spid="108"/>
                                        </p:tgtEl>
                                      </p:cBhvr>
                                    </p:animEffect>
                                  </p:childTnLst>
                                </p:cTn>
                              </p:par>
                            </p:childTnLst>
                          </p:cTn>
                        </p:par>
                        <p:par>
                          <p:cTn id="210" fill="hold">
                            <p:stCondLst>
                              <p:cond delay="3250"/>
                            </p:stCondLst>
                            <p:childTnLst>
                              <p:par>
                                <p:cTn id="211" presetID="10" presetClass="entr" presetSubtype="0" fill="hold" grpId="0" nodeType="afterEffect">
                                  <p:stCondLst>
                                    <p:cond delay="0"/>
                                  </p:stCondLst>
                                  <p:childTnLst>
                                    <p:set>
                                      <p:cBhvr>
                                        <p:cTn id="212" dur="1" fill="hold">
                                          <p:stCondLst>
                                            <p:cond delay="0"/>
                                          </p:stCondLst>
                                        </p:cTn>
                                        <p:tgtEl>
                                          <p:spTgt spid="111"/>
                                        </p:tgtEl>
                                        <p:attrNameLst>
                                          <p:attrName>style.visibility</p:attrName>
                                        </p:attrNameLst>
                                      </p:cBhvr>
                                      <p:to>
                                        <p:strVal val="visible"/>
                                      </p:to>
                                    </p:set>
                                    <p:animEffect transition="in" filter="fade">
                                      <p:cBhvr>
                                        <p:cTn id="213" dur="500"/>
                                        <p:tgtEl>
                                          <p:spTgt spid="111"/>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500"/>
                                        <p:tgtEl>
                                          <p:spTgt spid="112"/>
                                        </p:tgtEl>
                                      </p:cBhvr>
                                    </p:animEffect>
                                  </p:childTnLst>
                                </p:cTn>
                              </p:par>
                            </p:childTnLst>
                          </p:cTn>
                        </p:par>
                        <p:par>
                          <p:cTn id="219" fill="hold">
                            <p:stCondLst>
                              <p:cond delay="500"/>
                            </p:stCondLst>
                            <p:childTnLst>
                              <p:par>
                                <p:cTn id="220" presetID="22" presetClass="entr" presetSubtype="8" fill="hold" nodeType="afterEffect">
                                  <p:stCondLst>
                                    <p:cond delay="0"/>
                                  </p:stCondLst>
                                  <p:childTnLst>
                                    <p:set>
                                      <p:cBhvr>
                                        <p:cTn id="221" dur="1" fill="hold">
                                          <p:stCondLst>
                                            <p:cond delay="0"/>
                                          </p:stCondLst>
                                        </p:cTn>
                                        <p:tgtEl>
                                          <p:spTgt spid="117"/>
                                        </p:tgtEl>
                                        <p:attrNameLst>
                                          <p:attrName>style.visibility</p:attrName>
                                        </p:attrNameLst>
                                      </p:cBhvr>
                                      <p:to>
                                        <p:strVal val="visible"/>
                                      </p:to>
                                    </p:set>
                                    <p:animEffect transition="in" filter="wipe(left)">
                                      <p:cBhvr>
                                        <p:cTn id="222" dur="500"/>
                                        <p:tgtEl>
                                          <p:spTgt spid="117"/>
                                        </p:tgtEl>
                                      </p:cBhvr>
                                    </p:animEffect>
                                  </p:childTnLst>
                                </p:cTn>
                              </p:par>
                            </p:childTnLst>
                          </p:cTn>
                        </p:par>
                        <p:par>
                          <p:cTn id="223" fill="hold">
                            <p:stCondLst>
                              <p:cond delay="1000"/>
                            </p:stCondLst>
                            <p:childTnLst>
                              <p:par>
                                <p:cTn id="224" presetID="10" presetClass="entr" presetSubtype="0" fill="hold" grpId="0" nodeType="afterEffect">
                                  <p:stCondLst>
                                    <p:cond delay="0"/>
                                  </p:stCondLst>
                                  <p:childTnLst>
                                    <p:set>
                                      <p:cBhvr>
                                        <p:cTn id="225" dur="1" fill="hold">
                                          <p:stCondLst>
                                            <p:cond delay="0"/>
                                          </p:stCondLst>
                                        </p:cTn>
                                        <p:tgtEl>
                                          <p:spTgt spid="118"/>
                                        </p:tgtEl>
                                        <p:attrNameLst>
                                          <p:attrName>style.visibility</p:attrName>
                                        </p:attrNameLst>
                                      </p:cBhvr>
                                      <p:to>
                                        <p:strVal val="visible"/>
                                      </p:to>
                                    </p:set>
                                    <p:animEffect transition="in" filter="fade">
                                      <p:cBhvr>
                                        <p:cTn id="226" dur="750"/>
                                        <p:tgtEl>
                                          <p:spTgt spid="118"/>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23"/>
                                        </p:tgtEl>
                                        <p:attrNameLst>
                                          <p:attrName>style.visibility</p:attrName>
                                        </p:attrNameLst>
                                      </p:cBhvr>
                                      <p:to>
                                        <p:strVal val="visible"/>
                                      </p:to>
                                    </p:set>
                                    <p:animEffect transition="in" filter="fade">
                                      <p:cBhvr>
                                        <p:cTn id="23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7" grpId="0"/>
      <p:bldP spid="80" grpId="0"/>
      <p:bldP spid="81" grpId="0"/>
      <p:bldP spid="85" grpId="0"/>
      <p:bldP spid="42" grpId="0"/>
      <p:bldP spid="44" grpId="0"/>
      <p:bldP spid="46" grpId="0"/>
      <p:bldP spid="47" grpId="0"/>
      <p:bldP spid="49" grpId="0"/>
      <p:bldP spid="53" grpId="0"/>
      <p:bldP spid="57" grpId="0"/>
      <p:bldP spid="59" grpId="0"/>
      <p:bldP spid="61" grpId="0"/>
      <p:bldP spid="62" grpId="0"/>
      <p:bldP spid="64" grpId="0"/>
      <p:bldP spid="68" grpId="0"/>
      <p:bldP spid="73" grpId="0"/>
      <p:bldP spid="75" grpId="0"/>
      <p:bldP spid="78" grpId="0"/>
      <p:bldP spid="84" grpId="0"/>
      <p:bldP spid="90" grpId="0"/>
      <p:bldP spid="91" grpId="0"/>
      <p:bldP spid="92" grpId="0"/>
      <p:bldP spid="93" grpId="0"/>
      <p:bldP spid="97" grpId="0"/>
      <p:bldP spid="99" grpId="0"/>
      <p:bldP spid="100" grpId="0"/>
      <p:bldP spid="102" grpId="0"/>
      <p:bldP spid="107" grpId="0"/>
      <p:bldP spid="111" grpId="0"/>
      <p:bldP spid="112" grpId="0"/>
      <p:bldP spid="118" grpId="0"/>
      <p:bldP spid="1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Functional groups common in biochemistry</a:t>
            </a:r>
            <a:endParaRPr lang="en-US" dirty="0"/>
          </a:p>
        </p:txBody>
      </p:sp>
      <p:sp>
        <p:nvSpPr>
          <p:cNvPr id="3" name="Text Placeholder 2"/>
          <p:cNvSpPr>
            <a:spLocks noGrp="1"/>
          </p:cNvSpPr>
          <p:nvPr>
            <p:ph type="body" sz="quarter" idx="13"/>
          </p:nvPr>
        </p:nvSpPr>
        <p:spPr/>
        <p:txBody>
          <a:bodyPr/>
          <a:lstStyle/>
          <a:p>
            <a:endParaRPr lang="en-US"/>
          </a:p>
        </p:txBody>
      </p:sp>
      <p:sp>
        <p:nvSpPr>
          <p:cNvPr id="93" name="Atom up on C5"/>
          <p:cNvSpPr txBox="1"/>
          <p:nvPr/>
        </p:nvSpPr>
        <p:spPr>
          <a:xfrm>
            <a:off x="323976" y="2363223"/>
            <a:ext cx="461665" cy="430887"/>
          </a:xfrm>
          <a:prstGeom prst="rect">
            <a:avLst/>
          </a:prstGeom>
          <a:noFill/>
        </p:spPr>
        <p:txBody>
          <a:bodyPr wrap="none" lIns="0" tIns="0" rIns="0" bIns="0" rtlCol="0">
            <a:spAutoFit/>
          </a:bodyPr>
          <a:lstStyle/>
          <a:p>
            <a:r>
              <a:rPr lang="en-US" sz="2800" dirty="0" smtClean="0">
                <a:latin typeface="+mn-lt"/>
              </a:rPr>
              <a:t>RO</a:t>
            </a:r>
            <a:endParaRPr lang="en-US" sz="2800" baseline="-25000" dirty="0" smtClean="0">
              <a:latin typeface="+mn-lt"/>
            </a:endParaRPr>
          </a:p>
        </p:txBody>
      </p:sp>
      <p:cxnSp>
        <p:nvCxnSpPr>
          <p:cNvPr id="94" name="Bond, C5-O"/>
          <p:cNvCxnSpPr/>
          <p:nvPr/>
        </p:nvCxnSpPr>
        <p:spPr>
          <a:xfrm>
            <a:off x="794066" y="2589954"/>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7" name="Atom up on C5"/>
          <p:cNvSpPr txBox="1"/>
          <p:nvPr/>
        </p:nvSpPr>
        <p:spPr>
          <a:xfrm flipH="1">
            <a:off x="1201022" y="2363223"/>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98" name="Bond, C5-O"/>
          <p:cNvCxnSpPr/>
          <p:nvPr/>
        </p:nvCxnSpPr>
        <p:spPr>
          <a:xfrm rot="16200000" flipH="1">
            <a:off x="1113521" y="292548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9" name="Atom O in ring"/>
          <p:cNvSpPr txBox="1"/>
          <p:nvPr/>
        </p:nvSpPr>
        <p:spPr>
          <a:xfrm flipH="1">
            <a:off x="1170565" y="3053460"/>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00" name="Atom up on C5"/>
          <p:cNvSpPr txBox="1"/>
          <p:nvPr/>
        </p:nvSpPr>
        <p:spPr>
          <a:xfrm>
            <a:off x="1859100" y="2363223"/>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cxnSp>
        <p:nvCxnSpPr>
          <p:cNvPr id="101" name="Bond, C5-O"/>
          <p:cNvCxnSpPr/>
          <p:nvPr/>
        </p:nvCxnSpPr>
        <p:spPr>
          <a:xfrm>
            <a:off x="1450839" y="2589954"/>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2" name="Atom O in ring"/>
          <p:cNvSpPr txBox="1"/>
          <p:nvPr/>
        </p:nvSpPr>
        <p:spPr>
          <a:xfrm flipH="1">
            <a:off x="1170565" y="1669465"/>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03" name="Group 102"/>
          <p:cNvGrpSpPr/>
          <p:nvPr/>
        </p:nvGrpSpPr>
        <p:grpSpPr>
          <a:xfrm>
            <a:off x="1251128" y="2058461"/>
            <a:ext cx="90546" cy="365760"/>
            <a:chOff x="6910837" y="1899616"/>
            <a:chExt cx="90546" cy="365760"/>
          </a:xfrm>
        </p:grpSpPr>
        <p:cxnSp>
          <p:nvCxnSpPr>
            <p:cNvPr id="104"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5"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106" name="Bond, C5-O"/>
          <p:cNvCxnSpPr/>
          <p:nvPr/>
        </p:nvCxnSpPr>
        <p:spPr>
          <a:xfrm>
            <a:off x="2120438" y="2589954"/>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7" name="Atom up on C5"/>
          <p:cNvSpPr txBox="1"/>
          <p:nvPr/>
        </p:nvSpPr>
        <p:spPr>
          <a:xfrm flipH="1">
            <a:off x="2527394" y="2363223"/>
            <a:ext cx="190758" cy="430887"/>
          </a:xfrm>
          <a:prstGeom prst="rect">
            <a:avLst/>
          </a:prstGeom>
          <a:noFill/>
        </p:spPr>
        <p:txBody>
          <a:bodyPr wrap="none" lIns="0" tIns="0" rIns="0" bIns="0" rtlCol="0">
            <a:spAutoFit/>
          </a:bodyPr>
          <a:lstStyle/>
          <a:p>
            <a:r>
              <a:rPr lang="en-US" sz="2800" dirty="0" smtClean="0">
                <a:latin typeface="+mn-lt"/>
              </a:rPr>
              <a:t>P</a:t>
            </a:r>
            <a:endParaRPr lang="en-US" sz="3600" b="1" dirty="0" smtClean="0">
              <a:latin typeface="+mn-lt"/>
            </a:endParaRPr>
          </a:p>
        </p:txBody>
      </p:sp>
      <p:cxnSp>
        <p:nvCxnSpPr>
          <p:cNvPr id="108" name="Bond, C5-O"/>
          <p:cNvCxnSpPr/>
          <p:nvPr/>
        </p:nvCxnSpPr>
        <p:spPr>
          <a:xfrm rot="16200000" flipH="1">
            <a:off x="2439893" y="2925487"/>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1" name="Atom O in ring"/>
          <p:cNvSpPr txBox="1"/>
          <p:nvPr/>
        </p:nvSpPr>
        <p:spPr>
          <a:xfrm flipH="1">
            <a:off x="2496937" y="3053460"/>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sp>
        <p:nvSpPr>
          <p:cNvPr id="112" name="Atom up on C5"/>
          <p:cNvSpPr txBox="1"/>
          <p:nvPr/>
        </p:nvSpPr>
        <p:spPr>
          <a:xfrm>
            <a:off x="3185472" y="2363223"/>
            <a:ext cx="384721" cy="430887"/>
          </a:xfrm>
          <a:prstGeom prst="rect">
            <a:avLst/>
          </a:prstGeom>
          <a:noFill/>
        </p:spPr>
        <p:txBody>
          <a:bodyPr wrap="none" lIns="0" tIns="0" rIns="0" bIns="0" rtlCol="0">
            <a:spAutoFit/>
          </a:bodyPr>
          <a:lstStyle/>
          <a:p>
            <a:r>
              <a:rPr lang="en-US" sz="2800" dirty="0" smtClean="0">
                <a:latin typeface="+mn-lt"/>
              </a:rPr>
              <a:t>O</a:t>
            </a:r>
            <a:r>
              <a:rPr lang="en-US" sz="2800" baseline="30000" dirty="0" smtClean="0">
                <a:latin typeface="+mn-lt"/>
              </a:rPr>
              <a:t>–</a:t>
            </a:r>
            <a:endParaRPr lang="en-US" sz="2800" baseline="-25000" dirty="0" smtClean="0">
              <a:latin typeface="+mn-lt"/>
            </a:endParaRPr>
          </a:p>
        </p:txBody>
      </p:sp>
      <p:cxnSp>
        <p:nvCxnSpPr>
          <p:cNvPr id="117" name="Bond, C5-O"/>
          <p:cNvCxnSpPr/>
          <p:nvPr/>
        </p:nvCxnSpPr>
        <p:spPr>
          <a:xfrm>
            <a:off x="2777211" y="2589954"/>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8" name="Atom O in ring"/>
          <p:cNvSpPr txBox="1"/>
          <p:nvPr/>
        </p:nvSpPr>
        <p:spPr>
          <a:xfrm flipH="1">
            <a:off x="2496937" y="1669465"/>
            <a:ext cx="251672" cy="430887"/>
          </a:xfrm>
          <a:prstGeom prst="rect">
            <a:avLst/>
          </a:prstGeom>
          <a:noFill/>
        </p:spPr>
        <p:txBody>
          <a:bodyPr wrap="none" lIns="0" tIns="0" rIns="0" bIns="0" rtlCol="0">
            <a:spAutoFit/>
          </a:bodyPr>
          <a:lstStyle/>
          <a:p>
            <a:r>
              <a:rPr lang="en-US" sz="2800" dirty="0" smtClean="0">
                <a:latin typeface="+mn-lt"/>
              </a:rPr>
              <a:t>O</a:t>
            </a:r>
            <a:endParaRPr lang="en-US" sz="2800" baseline="-25000" dirty="0" smtClean="0">
              <a:latin typeface="+mn-lt"/>
            </a:endParaRPr>
          </a:p>
        </p:txBody>
      </p:sp>
      <p:grpSp>
        <p:nvGrpSpPr>
          <p:cNvPr id="119" name="Group 118"/>
          <p:cNvGrpSpPr/>
          <p:nvPr/>
        </p:nvGrpSpPr>
        <p:grpSpPr>
          <a:xfrm>
            <a:off x="2577500" y="2058461"/>
            <a:ext cx="90546" cy="365760"/>
            <a:chOff x="6910837" y="1899616"/>
            <a:chExt cx="90546" cy="365760"/>
          </a:xfrm>
        </p:grpSpPr>
        <p:cxnSp>
          <p:nvCxnSpPr>
            <p:cNvPr id="120" name="Bond, C5-O"/>
            <p:cNvCxnSpPr/>
            <p:nvPr/>
          </p:nvCxnSpPr>
          <p:spPr>
            <a:xfrm rot="16200000" flipH="1">
              <a:off x="6727957"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 name="Bond, C5-O"/>
            <p:cNvCxnSpPr/>
            <p:nvPr/>
          </p:nvCxnSpPr>
          <p:spPr>
            <a:xfrm rot="16200000" flipH="1">
              <a:off x="6818503" y="2082496"/>
              <a:ext cx="365760"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256756" y="1164805"/>
            <a:ext cx="3579816" cy="523216"/>
          </a:xfrm>
          <a:prstGeom prst="rect">
            <a:avLst/>
          </a:prstGeom>
          <a:noFill/>
        </p:spPr>
        <p:txBody>
          <a:bodyPr wrap="none" lIns="91435" tIns="45718" rIns="91435" bIns="45718" rtlCol="0">
            <a:spAutoFit/>
          </a:bodyPr>
          <a:lstStyle/>
          <a:p>
            <a:r>
              <a:rPr lang="en-US" sz="2800" dirty="0" smtClean="0">
                <a:latin typeface="+mn-lt"/>
              </a:rPr>
              <a:t>diphosphoric acid ester</a:t>
            </a:r>
            <a:endParaRPr lang="en-US" sz="2800" dirty="0">
              <a:latin typeface="+mn-lt"/>
            </a:endParaRPr>
          </a:p>
        </p:txBody>
      </p:sp>
    </p:spTree>
    <p:extLst>
      <p:ext uri="{BB962C8B-B14F-4D97-AF65-F5344CB8AC3E}">
        <p14:creationId xmlns:p14="http://schemas.microsoft.com/office/powerpoint/2010/main" val="33932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left)">
                                      <p:cBhvr>
                                        <p:cTn id="11" dur="500"/>
                                        <p:tgtEl>
                                          <p:spTgt spid="9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up)">
                                      <p:cBhvr>
                                        <p:cTn id="19" dur="500"/>
                                        <p:tgtEl>
                                          <p:spTgt spid="9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left)">
                                      <p:cBhvr>
                                        <p:cTn id="32" dur="500"/>
                                        <p:tgtEl>
                                          <p:spTgt spid="10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750"/>
                                        <p:tgtEl>
                                          <p:spTgt spid="102"/>
                                        </p:tgtEl>
                                      </p:cBhvr>
                                    </p:animEffect>
                                  </p:childTnLst>
                                </p:cTn>
                              </p:par>
                            </p:childTnLst>
                          </p:cTn>
                        </p:par>
                        <p:par>
                          <p:cTn id="37" fill="hold">
                            <p:stCondLst>
                              <p:cond delay="1750"/>
                            </p:stCondLst>
                            <p:childTnLst>
                              <p:par>
                                <p:cTn id="38" presetID="22" presetClass="entr" presetSubtype="8" fill="hold" nodeType="after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wipe(left)">
                                      <p:cBhvr>
                                        <p:cTn id="40" dur="500"/>
                                        <p:tgtEl>
                                          <p:spTgt spid="106"/>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500"/>
                                        <p:tgtEl>
                                          <p:spTgt spid="107"/>
                                        </p:tgtEl>
                                      </p:cBhvr>
                                    </p:animEffect>
                                  </p:childTnLst>
                                </p:cTn>
                              </p:par>
                            </p:childTnLst>
                          </p:cTn>
                        </p:par>
                        <p:par>
                          <p:cTn id="45" fill="hold">
                            <p:stCondLst>
                              <p:cond delay="2750"/>
                            </p:stCondLst>
                            <p:childTnLst>
                              <p:par>
                                <p:cTn id="46" presetID="22" presetClass="entr" presetSubtype="1"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wipe(up)">
                                      <p:cBhvr>
                                        <p:cTn id="48" dur="500"/>
                                        <p:tgtEl>
                                          <p:spTgt spid="108"/>
                                        </p:tgtEl>
                                      </p:cBhvr>
                                    </p:animEffect>
                                  </p:childTnLst>
                                </p:cTn>
                              </p:par>
                            </p:childTnLst>
                          </p:cTn>
                        </p:par>
                        <p:par>
                          <p:cTn id="49" fill="hold">
                            <p:stCondLst>
                              <p:cond delay="3250"/>
                            </p:stCondLst>
                            <p:childTnLst>
                              <p:par>
                                <p:cTn id="50" presetID="10" presetClass="entr" presetSubtype="0" fill="hold" grpId="0" nodeType="after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500"/>
                                        <p:tgtEl>
                                          <p:spTgt spid="112"/>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wipe(left)">
                                      <p:cBhvr>
                                        <p:cTn id="61" dur="500"/>
                                        <p:tgtEl>
                                          <p:spTgt spid="117"/>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750"/>
                                        <p:tgtEl>
                                          <p:spTgt spid="1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7" grpId="0"/>
      <p:bldP spid="99" grpId="0"/>
      <p:bldP spid="100" grpId="0"/>
      <p:bldP spid="102" grpId="0"/>
      <p:bldP spid="107" grpId="0"/>
      <p:bldP spid="111" grpId="0"/>
      <p:bldP spid="112" grpId="0"/>
      <p:bldP spid="118" grpId="0"/>
      <p:bldP spid="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0"/>
            <a:ext cx="9144000" cy="1200803"/>
          </a:xfrm>
        </p:spPr>
        <p:txBody>
          <a:bodyPr/>
          <a:lstStyle/>
          <a:p>
            <a:r>
              <a:rPr lang="en-US" dirty="0" smtClean="0">
                <a:latin typeface="Cambria" pitchFamily="18" charset="0"/>
              </a:rPr>
              <a:t>Recognize the structures of the four basic </a:t>
            </a:r>
            <a:r>
              <a:rPr lang="en-US" dirty="0">
                <a:latin typeface="Cambria" pitchFamily="18" charset="0"/>
              </a:rPr>
              <a:t>biomolecules</a:t>
            </a:r>
            <a:r>
              <a:rPr lang="en-US" dirty="0" smtClean="0">
                <a:latin typeface="Cambria" pitchFamily="18" charset="0"/>
              </a:rPr>
              <a:t>.</a:t>
            </a:r>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Presentation</a:t>
            </a:r>
            <a:endParaRPr lang="en-US" dirty="0"/>
          </a:p>
        </p:txBody>
      </p:sp>
      <p:sp>
        <p:nvSpPr>
          <p:cNvPr id="4" name="Content Placeholder 3"/>
          <p:cNvSpPr>
            <a:spLocks noGrp="1"/>
          </p:cNvSpPr>
          <p:nvPr>
            <p:ph idx="1"/>
          </p:nvPr>
        </p:nvSpPr>
        <p:spPr>
          <a:xfrm>
            <a:off x="0" y="533400"/>
            <a:ext cx="9144000" cy="5632307"/>
          </a:xfrm>
        </p:spPr>
        <p:txBody>
          <a:bodyPr/>
          <a:lstStyle/>
          <a:p>
            <a:r>
              <a:rPr lang="en-US" dirty="0"/>
              <a:t>This presentation was designed to accompany the textbook, “Essential Biochemistry”.  However, other than the list of topics, it does not include text or figures from that book.  The material in here is all released under a </a:t>
            </a:r>
            <a:r>
              <a:rPr lang="en-US" dirty="0">
                <a:hlinkClick r:id="rId2"/>
              </a:rPr>
              <a:t>Creative Commons Attribution-</a:t>
            </a:r>
            <a:r>
              <a:rPr lang="en-US" dirty="0" err="1">
                <a:hlinkClick r:id="rId2"/>
              </a:rPr>
              <a:t>ShareAlike</a:t>
            </a:r>
            <a:r>
              <a:rPr lang="en-US" dirty="0">
                <a:hlinkClick r:id="rId2"/>
              </a:rPr>
              <a:t> 3.0 </a:t>
            </a:r>
            <a:r>
              <a:rPr lang="en-US" dirty="0" err="1" smtClean="0">
                <a:hlinkClick r:id="rId2"/>
              </a:rPr>
              <a:t>Unported</a:t>
            </a:r>
            <a:r>
              <a:rPr lang="en-US" dirty="0" smtClean="0">
                <a:hlinkClick r:id="rId2"/>
              </a:rPr>
              <a:t> license</a:t>
            </a:r>
            <a:r>
              <a:rPr lang="en-US" dirty="0" smtClean="0"/>
              <a:t>.  The fonts used here are Linux Libertine O and Linux </a:t>
            </a:r>
            <a:r>
              <a:rPr lang="en-US" dirty="0" err="1" smtClean="0"/>
              <a:t>Biolinium</a:t>
            </a:r>
            <a:r>
              <a:rPr lang="en-US" dirty="0" smtClean="0"/>
              <a:t> G, which may be freely </a:t>
            </a:r>
            <a:r>
              <a:rPr lang="en-US" dirty="0"/>
              <a:t>downloaded from </a:t>
            </a:r>
            <a:r>
              <a:rPr lang="en-US" dirty="0" smtClean="0">
                <a:hlinkClick r:id="rId3"/>
              </a:rPr>
              <a:t>www.linuxlibertine.org</a:t>
            </a:r>
            <a:r>
              <a:rPr lang="en-US" dirty="0" smtClean="0"/>
              <a:t>.  (Also, </a:t>
            </a:r>
            <a:r>
              <a:rPr lang="en-US" dirty="0" smtClean="0">
                <a:hlinkClick r:id="rId4"/>
              </a:rPr>
              <a:t>Liberation Sans</a:t>
            </a:r>
            <a:r>
              <a:rPr lang="en-US" dirty="0" smtClean="0"/>
              <a:t> is used at one point.)</a:t>
            </a:r>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85336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Nucleotide</a:t>
            </a:r>
            <a:endParaRPr lang="en-US" dirty="0"/>
          </a:p>
        </p:txBody>
      </p:sp>
      <p:sp>
        <p:nvSpPr>
          <p:cNvPr id="3" name="Text Placeholder 2"/>
          <p:cNvSpPr>
            <a:spLocks noGrp="1"/>
          </p:cNvSpPr>
          <p:nvPr>
            <p:ph type="body" sz="quarter" idx="13"/>
          </p:nvPr>
        </p:nvSpPr>
        <p:spPr>
          <a:xfrm>
            <a:off x="0" y="6457890"/>
            <a:ext cx="184720" cy="400105"/>
          </a:xfrm>
        </p:spPr>
        <p:txBody>
          <a:bodyPr/>
          <a:lstStyle/>
          <a:p>
            <a:endParaRPr lang="en-US" dirty="0"/>
          </a:p>
        </p:txBody>
      </p:sp>
      <p:sp>
        <p:nvSpPr>
          <p:cNvPr id="117" name="adenine"/>
          <p:cNvSpPr txBox="1"/>
          <p:nvPr/>
        </p:nvSpPr>
        <p:spPr>
          <a:xfrm>
            <a:off x="1907858" y="5476850"/>
            <a:ext cx="4095352" cy="430887"/>
          </a:xfrm>
          <a:prstGeom prst="rect">
            <a:avLst/>
          </a:prstGeom>
          <a:noFill/>
        </p:spPr>
        <p:txBody>
          <a:bodyPr wrap="none" lIns="0" tIns="0" rIns="0" bIns="0" rtlCol="0">
            <a:spAutoFit/>
          </a:bodyPr>
          <a:lstStyle/>
          <a:p>
            <a:r>
              <a:rPr lang="en-US" sz="2800" dirty="0" smtClean="0">
                <a:latin typeface="Liberation Serif" pitchFamily="18" charset="0"/>
                <a:ea typeface="DejaVu Sans" pitchFamily="34" charset="0"/>
                <a:cs typeface="DejaVu Sans" pitchFamily="34" charset="0"/>
              </a:rPr>
              <a:t>adenosine triphosphate, ATP</a:t>
            </a:r>
            <a:endParaRPr lang="en-US" sz="2800" dirty="0">
              <a:latin typeface="Liberation Serif" pitchFamily="18" charset="0"/>
              <a:ea typeface="DejaVu Sans" pitchFamily="34" charset="0"/>
              <a:cs typeface="DejaVu Sans" pitchFamily="34" charset="0"/>
            </a:endParaRPr>
          </a:p>
        </p:txBody>
      </p:sp>
      <p:grpSp>
        <p:nvGrpSpPr>
          <p:cNvPr id="151" name="Group 150"/>
          <p:cNvGrpSpPr/>
          <p:nvPr/>
        </p:nvGrpSpPr>
        <p:grpSpPr>
          <a:xfrm>
            <a:off x="160923" y="1191917"/>
            <a:ext cx="6736399" cy="4284933"/>
            <a:chOff x="679110" y="1257236"/>
            <a:chExt cx="7986814" cy="5080305"/>
          </a:xfrm>
        </p:grpSpPr>
        <p:grpSp>
          <p:nvGrpSpPr>
            <p:cNvPr id="83" name="Bonds, vertical, C4"/>
            <p:cNvGrpSpPr/>
            <p:nvPr/>
          </p:nvGrpSpPr>
          <p:grpSpPr>
            <a:xfrm>
              <a:off x="6629644" y="4297857"/>
              <a:ext cx="0" cy="762000"/>
              <a:chOff x="1295400" y="2514600"/>
              <a:chExt cx="0" cy="762000"/>
            </a:xfrm>
          </p:grpSpPr>
          <p:cxnSp>
            <p:nvCxnSpPr>
              <p:cNvPr id="24" name="Straight Connector 23"/>
              <p:cNvCxnSpPr/>
              <p:nvPr/>
            </p:nvCxnSpPr>
            <p:spPr>
              <a:xfrm>
                <a:off x="1295400" y="28956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95400" y="25146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80" name="Bonds, vertical, C3"/>
            <p:cNvGrpSpPr/>
            <p:nvPr/>
          </p:nvGrpSpPr>
          <p:grpSpPr>
            <a:xfrm>
              <a:off x="6895024" y="5136057"/>
              <a:ext cx="618" cy="762000"/>
              <a:chOff x="954885" y="3352800"/>
              <a:chExt cx="618" cy="762000"/>
            </a:xfrm>
          </p:grpSpPr>
          <p:cxnSp>
            <p:nvCxnSpPr>
              <p:cNvPr id="33" name="Straight Connector 32"/>
              <p:cNvCxnSpPr/>
              <p:nvPr/>
            </p:nvCxnSpPr>
            <p:spPr>
              <a:xfrm>
                <a:off x="955503" y="37338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54885" y="33528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9" name="Bonds, vertical, C2"/>
            <p:cNvGrpSpPr/>
            <p:nvPr/>
          </p:nvGrpSpPr>
          <p:grpSpPr>
            <a:xfrm>
              <a:off x="7969025" y="5136057"/>
              <a:ext cx="2378" cy="762000"/>
              <a:chOff x="2054261" y="3352800"/>
              <a:chExt cx="2378" cy="762000"/>
            </a:xfrm>
          </p:grpSpPr>
          <p:cxnSp>
            <p:nvCxnSpPr>
              <p:cNvPr id="30" name="Straight Connector 29"/>
              <p:cNvCxnSpPr/>
              <p:nvPr/>
            </p:nvCxnSpPr>
            <p:spPr>
              <a:xfrm>
                <a:off x="2056639" y="37338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054261" y="3352800"/>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a:off x="8236025" y="4678857"/>
              <a:ext cx="0" cy="3810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236025" y="3547004"/>
              <a:ext cx="0" cy="1131853"/>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 name="Bond, C3-C4 (depth)"/>
            <p:cNvSpPr/>
            <p:nvPr/>
          </p:nvSpPr>
          <p:spPr>
            <a:xfrm>
              <a:off x="6630275" y="4678857"/>
              <a:ext cx="251804" cy="917095"/>
            </a:xfrm>
            <a:custGeom>
              <a:avLst/>
              <a:gdLst>
                <a:gd name="connsiteX0" fmla="*/ 0 w 1371600"/>
                <a:gd name="connsiteY0" fmla="*/ 2057400 h 2057400"/>
                <a:gd name="connsiteX1" fmla="*/ 342900 w 1371600"/>
                <a:gd name="connsiteY1" fmla="*/ 0 h 2057400"/>
                <a:gd name="connsiteX2" fmla="*/ 1028700 w 1371600"/>
                <a:gd name="connsiteY2" fmla="*/ 0 h 2057400"/>
                <a:gd name="connsiteX3" fmla="*/ 1371600 w 1371600"/>
                <a:gd name="connsiteY3" fmla="*/ 2057400 h 2057400"/>
                <a:gd name="connsiteX4" fmla="*/ 0 w 1371600"/>
                <a:gd name="connsiteY4" fmla="*/ 2057400 h 2057400"/>
                <a:gd name="connsiteX0" fmla="*/ 0 w 1371600"/>
                <a:gd name="connsiteY0" fmla="*/ 2057400 h 2057400"/>
                <a:gd name="connsiteX1" fmla="*/ 342900 w 1371600"/>
                <a:gd name="connsiteY1" fmla="*/ 0 h 2057400"/>
                <a:gd name="connsiteX2" fmla="*/ 1371600 w 1371600"/>
                <a:gd name="connsiteY2" fmla="*/ 2057400 h 2057400"/>
                <a:gd name="connsiteX3" fmla="*/ 0 w 1371600"/>
                <a:gd name="connsiteY3" fmla="*/ 2057400 h 2057400"/>
                <a:gd name="connsiteX0" fmla="*/ 6259919 w 7631519"/>
                <a:gd name="connsiteY0" fmla="*/ 2068033 h 2068033"/>
                <a:gd name="connsiteX1" fmla="*/ 0 w 7631519"/>
                <a:gd name="connsiteY1" fmla="*/ 0 h 2068033"/>
                <a:gd name="connsiteX2" fmla="*/ 7631519 w 7631519"/>
                <a:gd name="connsiteY2" fmla="*/ 2068033 h 2068033"/>
                <a:gd name="connsiteX3" fmla="*/ 6259919 w 7631519"/>
                <a:gd name="connsiteY3" fmla="*/ 2068033 h 2068033"/>
                <a:gd name="connsiteX0" fmla="*/ 433277 w 7631519"/>
                <a:gd name="connsiteY0" fmla="*/ 898452 h 2068033"/>
                <a:gd name="connsiteX1" fmla="*/ 0 w 7631519"/>
                <a:gd name="connsiteY1" fmla="*/ 0 h 2068033"/>
                <a:gd name="connsiteX2" fmla="*/ 7631519 w 7631519"/>
                <a:gd name="connsiteY2" fmla="*/ 2068033 h 2068033"/>
                <a:gd name="connsiteX3" fmla="*/ 433277 w 7631519"/>
                <a:gd name="connsiteY3" fmla="*/ 898452 h 2068033"/>
                <a:gd name="connsiteX0" fmla="*/ 433277 w 443909"/>
                <a:gd name="connsiteY0" fmla="*/ 898452 h 898452"/>
                <a:gd name="connsiteX1" fmla="*/ 0 w 443909"/>
                <a:gd name="connsiteY1" fmla="*/ 0 h 898452"/>
                <a:gd name="connsiteX2" fmla="*/ 443909 w 443909"/>
                <a:gd name="connsiteY2" fmla="*/ 824024 h 898452"/>
                <a:gd name="connsiteX3" fmla="*/ 433277 w 443909"/>
                <a:gd name="connsiteY3" fmla="*/ 898452 h 898452"/>
                <a:gd name="connsiteX0" fmla="*/ 443056 w 443909"/>
                <a:gd name="connsiteY0" fmla="*/ 893632 h 893632"/>
                <a:gd name="connsiteX1" fmla="*/ 0 w 443909"/>
                <a:gd name="connsiteY1" fmla="*/ 0 h 893632"/>
                <a:gd name="connsiteX2" fmla="*/ 443909 w 443909"/>
                <a:gd name="connsiteY2" fmla="*/ 824024 h 893632"/>
                <a:gd name="connsiteX3" fmla="*/ 443056 w 443909"/>
                <a:gd name="connsiteY3" fmla="*/ 893632 h 893632"/>
                <a:gd name="connsiteX0" fmla="*/ 443056 w 446353"/>
                <a:gd name="connsiteY0" fmla="*/ 893632 h 893632"/>
                <a:gd name="connsiteX1" fmla="*/ 0 w 446353"/>
                <a:gd name="connsiteY1" fmla="*/ 0 h 893632"/>
                <a:gd name="connsiteX2" fmla="*/ 446353 w 446353"/>
                <a:gd name="connsiteY2" fmla="*/ 811975 h 893632"/>
                <a:gd name="connsiteX3" fmla="*/ 443056 w 446353"/>
                <a:gd name="connsiteY3" fmla="*/ 893632 h 893632"/>
                <a:gd name="connsiteX0" fmla="*/ 443056 w 446353"/>
                <a:gd name="connsiteY0" fmla="*/ 893632 h 893632"/>
                <a:gd name="connsiteX1" fmla="*/ 0 w 446353"/>
                <a:gd name="connsiteY1" fmla="*/ 0 h 893632"/>
                <a:gd name="connsiteX2" fmla="*/ 446353 w 446353"/>
                <a:gd name="connsiteY2" fmla="*/ 824024 h 893632"/>
                <a:gd name="connsiteX3" fmla="*/ 443056 w 446353"/>
                <a:gd name="connsiteY3" fmla="*/ 893632 h 893632"/>
                <a:gd name="connsiteX0" fmla="*/ 428389 w 446353"/>
                <a:gd name="connsiteY0" fmla="*/ 891222 h 891222"/>
                <a:gd name="connsiteX1" fmla="*/ 0 w 446353"/>
                <a:gd name="connsiteY1" fmla="*/ 0 h 891222"/>
                <a:gd name="connsiteX2" fmla="*/ 446353 w 446353"/>
                <a:gd name="connsiteY2" fmla="*/ 824024 h 891222"/>
                <a:gd name="connsiteX3" fmla="*/ 428389 w 446353"/>
                <a:gd name="connsiteY3" fmla="*/ 891222 h 891222"/>
                <a:gd name="connsiteX0" fmla="*/ 428389 w 431684"/>
                <a:gd name="connsiteY0" fmla="*/ 891222 h 891222"/>
                <a:gd name="connsiteX1" fmla="*/ 0 w 431684"/>
                <a:gd name="connsiteY1" fmla="*/ 0 h 891222"/>
                <a:gd name="connsiteX2" fmla="*/ 431684 w 431684"/>
                <a:gd name="connsiteY2" fmla="*/ 802335 h 891222"/>
                <a:gd name="connsiteX3" fmla="*/ 428389 w 431684"/>
                <a:gd name="connsiteY3" fmla="*/ 891222 h 891222"/>
                <a:gd name="connsiteX0" fmla="*/ 433279 w 433304"/>
                <a:gd name="connsiteY0" fmla="*/ 915319 h 915319"/>
                <a:gd name="connsiteX1" fmla="*/ 0 w 433304"/>
                <a:gd name="connsiteY1" fmla="*/ 0 h 915319"/>
                <a:gd name="connsiteX2" fmla="*/ 431684 w 433304"/>
                <a:gd name="connsiteY2" fmla="*/ 802335 h 915319"/>
                <a:gd name="connsiteX3" fmla="*/ 433279 w 433304"/>
                <a:gd name="connsiteY3" fmla="*/ 915319 h 915319"/>
                <a:gd name="connsiteX0" fmla="*/ 433279 w 436574"/>
                <a:gd name="connsiteY0" fmla="*/ 915319 h 915319"/>
                <a:gd name="connsiteX1" fmla="*/ 0 w 436574"/>
                <a:gd name="connsiteY1" fmla="*/ 0 h 915319"/>
                <a:gd name="connsiteX2" fmla="*/ 436574 w 436574"/>
                <a:gd name="connsiteY2" fmla="*/ 787876 h 915319"/>
                <a:gd name="connsiteX3" fmla="*/ 433279 w 436574"/>
                <a:gd name="connsiteY3" fmla="*/ 915319 h 915319"/>
                <a:gd name="connsiteX0" fmla="*/ 414250 w 436574"/>
                <a:gd name="connsiteY0" fmla="*/ 909066 h 909066"/>
                <a:gd name="connsiteX1" fmla="*/ 0 w 436574"/>
                <a:gd name="connsiteY1" fmla="*/ 0 h 909066"/>
                <a:gd name="connsiteX2" fmla="*/ 436574 w 436574"/>
                <a:gd name="connsiteY2" fmla="*/ 787876 h 909066"/>
                <a:gd name="connsiteX3" fmla="*/ 414250 w 436574"/>
                <a:gd name="connsiteY3" fmla="*/ 909066 h 909066"/>
                <a:gd name="connsiteX0" fmla="*/ 414250 w 414265"/>
                <a:gd name="connsiteY0" fmla="*/ 909066 h 909066"/>
                <a:gd name="connsiteX1" fmla="*/ 0 w 414265"/>
                <a:gd name="connsiteY1" fmla="*/ 0 h 909066"/>
                <a:gd name="connsiteX2" fmla="*/ 411202 w 414265"/>
                <a:gd name="connsiteY2" fmla="*/ 794129 h 909066"/>
                <a:gd name="connsiteX3" fmla="*/ 414250 w 414265"/>
                <a:gd name="connsiteY3" fmla="*/ 909066 h 909066"/>
                <a:gd name="connsiteX0" fmla="*/ 414250 w 430230"/>
                <a:gd name="connsiteY0" fmla="*/ 909066 h 909066"/>
                <a:gd name="connsiteX1" fmla="*/ 0 w 430230"/>
                <a:gd name="connsiteY1" fmla="*/ 0 h 909066"/>
                <a:gd name="connsiteX2" fmla="*/ 430230 w 430230"/>
                <a:gd name="connsiteY2" fmla="*/ 787877 h 909066"/>
                <a:gd name="connsiteX3" fmla="*/ 414250 w 430230"/>
                <a:gd name="connsiteY3" fmla="*/ 909066 h 909066"/>
                <a:gd name="connsiteX0" fmla="*/ 430530 w 430587"/>
                <a:gd name="connsiteY0" fmla="*/ 914415 h 914415"/>
                <a:gd name="connsiteX1" fmla="*/ 0 w 430587"/>
                <a:gd name="connsiteY1" fmla="*/ 0 h 914415"/>
                <a:gd name="connsiteX2" fmla="*/ 430230 w 430587"/>
                <a:gd name="connsiteY2" fmla="*/ 787877 h 914415"/>
                <a:gd name="connsiteX3" fmla="*/ 430530 w 430587"/>
                <a:gd name="connsiteY3" fmla="*/ 914415 h 914415"/>
                <a:gd name="connsiteX0" fmla="*/ 425641 w 430230"/>
                <a:gd name="connsiteY0" fmla="*/ 938513 h 938513"/>
                <a:gd name="connsiteX1" fmla="*/ 0 w 430230"/>
                <a:gd name="connsiteY1" fmla="*/ 0 h 938513"/>
                <a:gd name="connsiteX2" fmla="*/ 430230 w 430230"/>
                <a:gd name="connsiteY2" fmla="*/ 787877 h 938513"/>
                <a:gd name="connsiteX3" fmla="*/ 425641 w 430230"/>
                <a:gd name="connsiteY3" fmla="*/ 938513 h 938513"/>
                <a:gd name="connsiteX0" fmla="*/ 425641 w 435119"/>
                <a:gd name="connsiteY0" fmla="*/ 938513 h 938513"/>
                <a:gd name="connsiteX1" fmla="*/ 0 w 435119"/>
                <a:gd name="connsiteY1" fmla="*/ 0 h 938513"/>
                <a:gd name="connsiteX2" fmla="*/ 435119 w 435119"/>
                <a:gd name="connsiteY2" fmla="*/ 768599 h 938513"/>
                <a:gd name="connsiteX3" fmla="*/ 425641 w 435119"/>
                <a:gd name="connsiteY3" fmla="*/ 938513 h 938513"/>
                <a:gd name="connsiteX0" fmla="*/ 425641 w 435119"/>
                <a:gd name="connsiteY0" fmla="*/ 938513 h 938513"/>
                <a:gd name="connsiteX1" fmla="*/ 0 w 435119"/>
                <a:gd name="connsiteY1" fmla="*/ 0 h 938513"/>
                <a:gd name="connsiteX2" fmla="*/ 435119 w 435119"/>
                <a:gd name="connsiteY2" fmla="*/ 768599 h 938513"/>
                <a:gd name="connsiteX3" fmla="*/ 425641 w 435119"/>
                <a:gd name="connsiteY3" fmla="*/ 938513 h 938513"/>
                <a:gd name="connsiteX0" fmla="*/ 425641 w 425651"/>
                <a:gd name="connsiteY0" fmla="*/ 938513 h 938513"/>
                <a:gd name="connsiteX1" fmla="*/ 0 w 425651"/>
                <a:gd name="connsiteY1" fmla="*/ 0 h 938513"/>
                <a:gd name="connsiteX2" fmla="*/ 420450 w 425651"/>
                <a:gd name="connsiteY2" fmla="*/ 763780 h 938513"/>
                <a:gd name="connsiteX3" fmla="*/ 425641 w 425651"/>
                <a:gd name="connsiteY3" fmla="*/ 938513 h 938513"/>
                <a:gd name="connsiteX0" fmla="*/ 410973 w 420450"/>
                <a:gd name="connsiteY0" fmla="*/ 943333 h 943333"/>
                <a:gd name="connsiteX1" fmla="*/ 0 w 420450"/>
                <a:gd name="connsiteY1" fmla="*/ 0 h 943333"/>
                <a:gd name="connsiteX2" fmla="*/ 420450 w 420450"/>
                <a:gd name="connsiteY2" fmla="*/ 763780 h 943333"/>
                <a:gd name="connsiteX3" fmla="*/ 410973 w 420450"/>
                <a:gd name="connsiteY3" fmla="*/ 943333 h 943333"/>
                <a:gd name="connsiteX0" fmla="*/ 410973 w 411062"/>
                <a:gd name="connsiteY0" fmla="*/ 943333 h 943333"/>
                <a:gd name="connsiteX1" fmla="*/ 0 w 411062"/>
                <a:gd name="connsiteY1" fmla="*/ 0 h 943333"/>
                <a:gd name="connsiteX2" fmla="*/ 411033 w 411062"/>
                <a:gd name="connsiteY2" fmla="*/ 754141 h 943333"/>
                <a:gd name="connsiteX3" fmla="*/ 410973 w 411062"/>
                <a:gd name="connsiteY3" fmla="*/ 943333 h 943333"/>
                <a:gd name="connsiteX0" fmla="*/ 410973 w 420709"/>
                <a:gd name="connsiteY0" fmla="*/ 943333 h 943333"/>
                <a:gd name="connsiteX1" fmla="*/ 0 w 420709"/>
                <a:gd name="connsiteY1" fmla="*/ 0 h 943333"/>
                <a:gd name="connsiteX2" fmla="*/ 420709 w 420709"/>
                <a:gd name="connsiteY2" fmla="*/ 769394 h 943333"/>
                <a:gd name="connsiteX3" fmla="*/ 410973 w 420709"/>
                <a:gd name="connsiteY3" fmla="*/ 943333 h 943333"/>
                <a:gd name="connsiteX0" fmla="*/ 420649 w 420738"/>
                <a:gd name="connsiteY0" fmla="*/ 928079 h 928079"/>
                <a:gd name="connsiteX1" fmla="*/ 0 w 420738"/>
                <a:gd name="connsiteY1" fmla="*/ 0 h 928079"/>
                <a:gd name="connsiteX2" fmla="*/ 420709 w 420738"/>
                <a:gd name="connsiteY2" fmla="*/ 769394 h 928079"/>
                <a:gd name="connsiteX3" fmla="*/ 420649 w 420738"/>
                <a:gd name="connsiteY3" fmla="*/ 928079 h 928079"/>
                <a:gd name="connsiteX0" fmla="*/ 357753 w 420709"/>
                <a:gd name="connsiteY0" fmla="*/ 1004345 h 1004345"/>
                <a:gd name="connsiteX1" fmla="*/ 0 w 420709"/>
                <a:gd name="connsiteY1" fmla="*/ 0 h 1004345"/>
                <a:gd name="connsiteX2" fmla="*/ 420709 w 420709"/>
                <a:gd name="connsiteY2" fmla="*/ 769394 h 1004345"/>
                <a:gd name="connsiteX3" fmla="*/ 357753 w 420709"/>
                <a:gd name="connsiteY3" fmla="*/ 1004345 h 1004345"/>
                <a:gd name="connsiteX0" fmla="*/ 420649 w 420738"/>
                <a:gd name="connsiteY0" fmla="*/ 933164 h 933164"/>
                <a:gd name="connsiteX1" fmla="*/ 0 w 420738"/>
                <a:gd name="connsiteY1" fmla="*/ 0 h 933164"/>
                <a:gd name="connsiteX2" fmla="*/ 420709 w 420738"/>
                <a:gd name="connsiteY2" fmla="*/ 769394 h 933164"/>
                <a:gd name="connsiteX3" fmla="*/ 420649 w 420738"/>
                <a:gd name="connsiteY3" fmla="*/ 933164 h 933164"/>
              </a:gdLst>
              <a:ahLst/>
              <a:cxnLst>
                <a:cxn ang="0">
                  <a:pos x="connsiteX0" y="connsiteY0"/>
                </a:cxn>
                <a:cxn ang="0">
                  <a:pos x="connsiteX1" y="connsiteY1"/>
                </a:cxn>
                <a:cxn ang="0">
                  <a:pos x="connsiteX2" y="connsiteY2"/>
                </a:cxn>
                <a:cxn ang="0">
                  <a:pos x="connsiteX3" y="connsiteY3"/>
                </a:cxn>
              </a:cxnLst>
              <a:rect l="l" t="t" r="r" b="b"/>
              <a:pathLst>
                <a:path w="420738" h="933164">
                  <a:moveTo>
                    <a:pt x="420649" y="933164"/>
                  </a:moveTo>
                  <a:lnTo>
                    <a:pt x="0" y="0"/>
                  </a:lnTo>
                  <a:lnTo>
                    <a:pt x="420709" y="769394"/>
                  </a:lnTo>
                  <a:cubicBezTo>
                    <a:pt x="420425" y="792597"/>
                    <a:pt x="420933" y="909961"/>
                    <a:pt x="420649" y="933164"/>
                  </a:cubicBezTo>
                  <a:close/>
                </a:path>
              </a:pathLst>
            </a:custGeom>
            <a:solidFill>
              <a:schemeClr val="tx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smtClean="0"/>
            </a:p>
          </p:txBody>
        </p:sp>
        <p:sp>
          <p:nvSpPr>
            <p:cNvPr id="22" name="Bond, C1-C2 (depth)"/>
            <p:cNvSpPr/>
            <p:nvPr/>
          </p:nvSpPr>
          <p:spPr>
            <a:xfrm flipH="1">
              <a:off x="7976692" y="4678857"/>
              <a:ext cx="257546" cy="917095"/>
            </a:xfrm>
            <a:custGeom>
              <a:avLst/>
              <a:gdLst>
                <a:gd name="connsiteX0" fmla="*/ 0 w 1371600"/>
                <a:gd name="connsiteY0" fmla="*/ 2057400 h 2057400"/>
                <a:gd name="connsiteX1" fmla="*/ 342900 w 1371600"/>
                <a:gd name="connsiteY1" fmla="*/ 0 h 2057400"/>
                <a:gd name="connsiteX2" fmla="*/ 1028700 w 1371600"/>
                <a:gd name="connsiteY2" fmla="*/ 0 h 2057400"/>
                <a:gd name="connsiteX3" fmla="*/ 1371600 w 1371600"/>
                <a:gd name="connsiteY3" fmla="*/ 2057400 h 2057400"/>
                <a:gd name="connsiteX4" fmla="*/ 0 w 1371600"/>
                <a:gd name="connsiteY4" fmla="*/ 2057400 h 2057400"/>
                <a:gd name="connsiteX0" fmla="*/ 0 w 1371600"/>
                <a:gd name="connsiteY0" fmla="*/ 2057400 h 2057400"/>
                <a:gd name="connsiteX1" fmla="*/ 342900 w 1371600"/>
                <a:gd name="connsiteY1" fmla="*/ 0 h 2057400"/>
                <a:gd name="connsiteX2" fmla="*/ 1371600 w 1371600"/>
                <a:gd name="connsiteY2" fmla="*/ 2057400 h 2057400"/>
                <a:gd name="connsiteX3" fmla="*/ 0 w 1371600"/>
                <a:gd name="connsiteY3" fmla="*/ 2057400 h 2057400"/>
                <a:gd name="connsiteX0" fmla="*/ 6259919 w 7631519"/>
                <a:gd name="connsiteY0" fmla="*/ 2068033 h 2068033"/>
                <a:gd name="connsiteX1" fmla="*/ 0 w 7631519"/>
                <a:gd name="connsiteY1" fmla="*/ 0 h 2068033"/>
                <a:gd name="connsiteX2" fmla="*/ 7631519 w 7631519"/>
                <a:gd name="connsiteY2" fmla="*/ 2068033 h 2068033"/>
                <a:gd name="connsiteX3" fmla="*/ 6259919 w 7631519"/>
                <a:gd name="connsiteY3" fmla="*/ 2068033 h 2068033"/>
                <a:gd name="connsiteX0" fmla="*/ 433277 w 7631519"/>
                <a:gd name="connsiteY0" fmla="*/ 898452 h 2068033"/>
                <a:gd name="connsiteX1" fmla="*/ 0 w 7631519"/>
                <a:gd name="connsiteY1" fmla="*/ 0 h 2068033"/>
                <a:gd name="connsiteX2" fmla="*/ 7631519 w 7631519"/>
                <a:gd name="connsiteY2" fmla="*/ 2068033 h 2068033"/>
                <a:gd name="connsiteX3" fmla="*/ 433277 w 7631519"/>
                <a:gd name="connsiteY3" fmla="*/ 898452 h 2068033"/>
                <a:gd name="connsiteX0" fmla="*/ 433277 w 443909"/>
                <a:gd name="connsiteY0" fmla="*/ 898452 h 898452"/>
                <a:gd name="connsiteX1" fmla="*/ 0 w 443909"/>
                <a:gd name="connsiteY1" fmla="*/ 0 h 898452"/>
                <a:gd name="connsiteX2" fmla="*/ 443909 w 443909"/>
                <a:gd name="connsiteY2" fmla="*/ 824024 h 898452"/>
                <a:gd name="connsiteX3" fmla="*/ 433277 w 443909"/>
                <a:gd name="connsiteY3" fmla="*/ 898452 h 898452"/>
                <a:gd name="connsiteX0" fmla="*/ 443056 w 443909"/>
                <a:gd name="connsiteY0" fmla="*/ 893632 h 893632"/>
                <a:gd name="connsiteX1" fmla="*/ 0 w 443909"/>
                <a:gd name="connsiteY1" fmla="*/ 0 h 893632"/>
                <a:gd name="connsiteX2" fmla="*/ 443909 w 443909"/>
                <a:gd name="connsiteY2" fmla="*/ 824024 h 893632"/>
                <a:gd name="connsiteX3" fmla="*/ 443056 w 443909"/>
                <a:gd name="connsiteY3" fmla="*/ 893632 h 893632"/>
                <a:gd name="connsiteX0" fmla="*/ 443056 w 446353"/>
                <a:gd name="connsiteY0" fmla="*/ 893632 h 893632"/>
                <a:gd name="connsiteX1" fmla="*/ 0 w 446353"/>
                <a:gd name="connsiteY1" fmla="*/ 0 h 893632"/>
                <a:gd name="connsiteX2" fmla="*/ 446353 w 446353"/>
                <a:gd name="connsiteY2" fmla="*/ 811975 h 893632"/>
                <a:gd name="connsiteX3" fmla="*/ 443056 w 446353"/>
                <a:gd name="connsiteY3" fmla="*/ 893632 h 893632"/>
                <a:gd name="connsiteX0" fmla="*/ 443056 w 446353"/>
                <a:gd name="connsiteY0" fmla="*/ 893632 h 893632"/>
                <a:gd name="connsiteX1" fmla="*/ 0 w 446353"/>
                <a:gd name="connsiteY1" fmla="*/ 0 h 893632"/>
                <a:gd name="connsiteX2" fmla="*/ 446353 w 446353"/>
                <a:gd name="connsiteY2" fmla="*/ 824024 h 893632"/>
                <a:gd name="connsiteX3" fmla="*/ 443056 w 446353"/>
                <a:gd name="connsiteY3" fmla="*/ 893632 h 893632"/>
                <a:gd name="connsiteX0" fmla="*/ 428389 w 446353"/>
                <a:gd name="connsiteY0" fmla="*/ 891222 h 891222"/>
                <a:gd name="connsiteX1" fmla="*/ 0 w 446353"/>
                <a:gd name="connsiteY1" fmla="*/ 0 h 891222"/>
                <a:gd name="connsiteX2" fmla="*/ 446353 w 446353"/>
                <a:gd name="connsiteY2" fmla="*/ 824024 h 891222"/>
                <a:gd name="connsiteX3" fmla="*/ 428389 w 446353"/>
                <a:gd name="connsiteY3" fmla="*/ 891222 h 891222"/>
                <a:gd name="connsiteX0" fmla="*/ 428389 w 431684"/>
                <a:gd name="connsiteY0" fmla="*/ 891222 h 891222"/>
                <a:gd name="connsiteX1" fmla="*/ 0 w 431684"/>
                <a:gd name="connsiteY1" fmla="*/ 0 h 891222"/>
                <a:gd name="connsiteX2" fmla="*/ 431684 w 431684"/>
                <a:gd name="connsiteY2" fmla="*/ 802335 h 891222"/>
                <a:gd name="connsiteX3" fmla="*/ 428389 w 431684"/>
                <a:gd name="connsiteY3" fmla="*/ 891222 h 891222"/>
                <a:gd name="connsiteX0" fmla="*/ 428390 w 431684"/>
                <a:gd name="connsiteY0" fmla="*/ 905681 h 905681"/>
                <a:gd name="connsiteX1" fmla="*/ 0 w 431684"/>
                <a:gd name="connsiteY1" fmla="*/ 0 h 905681"/>
                <a:gd name="connsiteX2" fmla="*/ 431684 w 431684"/>
                <a:gd name="connsiteY2" fmla="*/ 802335 h 905681"/>
                <a:gd name="connsiteX3" fmla="*/ 428390 w 431684"/>
                <a:gd name="connsiteY3" fmla="*/ 905681 h 905681"/>
                <a:gd name="connsiteX0" fmla="*/ 428390 w 428398"/>
                <a:gd name="connsiteY0" fmla="*/ 905681 h 905681"/>
                <a:gd name="connsiteX1" fmla="*/ 0 w 428398"/>
                <a:gd name="connsiteY1" fmla="*/ 0 h 905681"/>
                <a:gd name="connsiteX2" fmla="*/ 421905 w 428398"/>
                <a:gd name="connsiteY2" fmla="*/ 778238 h 905681"/>
                <a:gd name="connsiteX3" fmla="*/ 428390 w 428398"/>
                <a:gd name="connsiteY3" fmla="*/ 905681 h 905681"/>
                <a:gd name="connsiteX0" fmla="*/ 415704 w 421904"/>
                <a:gd name="connsiteY0" fmla="*/ 905681 h 905681"/>
                <a:gd name="connsiteX1" fmla="*/ 0 w 421904"/>
                <a:gd name="connsiteY1" fmla="*/ 0 h 905681"/>
                <a:gd name="connsiteX2" fmla="*/ 421905 w 421904"/>
                <a:gd name="connsiteY2" fmla="*/ 778238 h 905681"/>
                <a:gd name="connsiteX3" fmla="*/ 415704 w 421904"/>
                <a:gd name="connsiteY3" fmla="*/ 905681 h 905681"/>
                <a:gd name="connsiteX0" fmla="*/ 440152 w 440155"/>
                <a:gd name="connsiteY0" fmla="*/ 944237 h 944237"/>
                <a:gd name="connsiteX1" fmla="*/ 0 w 440155"/>
                <a:gd name="connsiteY1" fmla="*/ 0 h 944237"/>
                <a:gd name="connsiteX2" fmla="*/ 421905 w 440155"/>
                <a:gd name="connsiteY2" fmla="*/ 778238 h 944237"/>
                <a:gd name="connsiteX3" fmla="*/ 440152 w 440155"/>
                <a:gd name="connsiteY3" fmla="*/ 944237 h 944237"/>
                <a:gd name="connsiteX0" fmla="*/ 440152 w 440158"/>
                <a:gd name="connsiteY0" fmla="*/ 944237 h 944237"/>
                <a:gd name="connsiteX1" fmla="*/ 0 w 440158"/>
                <a:gd name="connsiteY1" fmla="*/ 0 h 944237"/>
                <a:gd name="connsiteX2" fmla="*/ 431684 w 440158"/>
                <a:gd name="connsiteY2" fmla="*/ 758960 h 944237"/>
                <a:gd name="connsiteX3" fmla="*/ 440152 w 440158"/>
                <a:gd name="connsiteY3" fmla="*/ 944237 h 944237"/>
                <a:gd name="connsiteX0" fmla="*/ 435262 w 435275"/>
                <a:gd name="connsiteY0" fmla="*/ 944237 h 944237"/>
                <a:gd name="connsiteX1" fmla="*/ 0 w 435275"/>
                <a:gd name="connsiteY1" fmla="*/ 0 h 944237"/>
                <a:gd name="connsiteX2" fmla="*/ 431684 w 435275"/>
                <a:gd name="connsiteY2" fmla="*/ 758960 h 944237"/>
                <a:gd name="connsiteX3" fmla="*/ 435262 w 435275"/>
                <a:gd name="connsiteY3" fmla="*/ 944237 h 944237"/>
                <a:gd name="connsiteX0" fmla="*/ 430372 w 431684"/>
                <a:gd name="connsiteY0" fmla="*/ 944237 h 944237"/>
                <a:gd name="connsiteX1" fmla="*/ 0 w 431684"/>
                <a:gd name="connsiteY1" fmla="*/ 0 h 944237"/>
                <a:gd name="connsiteX2" fmla="*/ 431684 w 431684"/>
                <a:gd name="connsiteY2" fmla="*/ 758960 h 944237"/>
                <a:gd name="connsiteX3" fmla="*/ 430372 w 431684"/>
                <a:gd name="connsiteY3" fmla="*/ 944237 h 944237"/>
                <a:gd name="connsiteX0" fmla="*/ 430372 w 430378"/>
                <a:gd name="connsiteY0" fmla="*/ 944237 h 944237"/>
                <a:gd name="connsiteX1" fmla="*/ 0 w 430378"/>
                <a:gd name="connsiteY1" fmla="*/ 0 h 944237"/>
                <a:gd name="connsiteX2" fmla="*/ 421905 w 430378"/>
                <a:gd name="connsiteY2" fmla="*/ 763780 h 944237"/>
                <a:gd name="connsiteX3" fmla="*/ 430372 w 430378"/>
                <a:gd name="connsiteY3" fmla="*/ 944237 h 944237"/>
                <a:gd name="connsiteX0" fmla="*/ 420593 w 421905"/>
                <a:gd name="connsiteY0" fmla="*/ 944237 h 944237"/>
                <a:gd name="connsiteX1" fmla="*/ 0 w 421905"/>
                <a:gd name="connsiteY1" fmla="*/ 0 h 944237"/>
                <a:gd name="connsiteX2" fmla="*/ 421905 w 421905"/>
                <a:gd name="connsiteY2" fmla="*/ 763780 h 944237"/>
                <a:gd name="connsiteX3" fmla="*/ 420593 w 421905"/>
                <a:gd name="connsiteY3" fmla="*/ 944237 h 944237"/>
                <a:gd name="connsiteX0" fmla="*/ 430372 w 430378"/>
                <a:gd name="connsiteY0" fmla="*/ 944237 h 944237"/>
                <a:gd name="connsiteX1" fmla="*/ 0 w 430378"/>
                <a:gd name="connsiteY1" fmla="*/ 0 h 944237"/>
                <a:gd name="connsiteX2" fmla="*/ 421905 w 430378"/>
                <a:gd name="connsiteY2" fmla="*/ 763780 h 944237"/>
                <a:gd name="connsiteX3" fmla="*/ 430372 w 430378"/>
                <a:gd name="connsiteY3" fmla="*/ 944237 h 944237"/>
                <a:gd name="connsiteX0" fmla="*/ 430372 w 430378"/>
                <a:gd name="connsiteY0" fmla="*/ 958696 h 958696"/>
                <a:gd name="connsiteX1" fmla="*/ 0 w 430378"/>
                <a:gd name="connsiteY1" fmla="*/ 0 h 958696"/>
                <a:gd name="connsiteX2" fmla="*/ 421905 w 430378"/>
                <a:gd name="connsiteY2" fmla="*/ 763780 h 958696"/>
                <a:gd name="connsiteX3" fmla="*/ 430372 w 430378"/>
                <a:gd name="connsiteY3" fmla="*/ 958696 h 958696"/>
                <a:gd name="connsiteX0" fmla="*/ 430372 w 430378"/>
                <a:gd name="connsiteY0" fmla="*/ 958696 h 958696"/>
                <a:gd name="connsiteX1" fmla="*/ 0 w 430378"/>
                <a:gd name="connsiteY1" fmla="*/ 0 h 958696"/>
                <a:gd name="connsiteX2" fmla="*/ 421905 w 430378"/>
                <a:gd name="connsiteY2" fmla="*/ 784789 h 958696"/>
                <a:gd name="connsiteX3" fmla="*/ 430372 w 430378"/>
                <a:gd name="connsiteY3" fmla="*/ 958696 h 958696"/>
                <a:gd name="connsiteX0" fmla="*/ 430372 w 430386"/>
                <a:gd name="connsiteY0" fmla="*/ 958696 h 958696"/>
                <a:gd name="connsiteX1" fmla="*/ 0 w 430386"/>
                <a:gd name="connsiteY1" fmla="*/ 0 h 958696"/>
                <a:gd name="connsiteX2" fmla="*/ 427009 w 430386"/>
                <a:gd name="connsiteY2" fmla="*/ 790040 h 958696"/>
                <a:gd name="connsiteX3" fmla="*/ 430372 w 430386"/>
                <a:gd name="connsiteY3" fmla="*/ 958696 h 958696"/>
                <a:gd name="connsiteX0" fmla="*/ 430372 w 437481"/>
                <a:gd name="connsiteY0" fmla="*/ 958696 h 958696"/>
                <a:gd name="connsiteX1" fmla="*/ 0 w 437481"/>
                <a:gd name="connsiteY1" fmla="*/ 0 h 958696"/>
                <a:gd name="connsiteX2" fmla="*/ 437481 w 437481"/>
                <a:gd name="connsiteY2" fmla="*/ 795292 h 958696"/>
                <a:gd name="connsiteX3" fmla="*/ 430372 w 437481"/>
                <a:gd name="connsiteY3" fmla="*/ 958696 h 958696"/>
              </a:gdLst>
              <a:ahLst/>
              <a:cxnLst>
                <a:cxn ang="0">
                  <a:pos x="connsiteX0" y="connsiteY0"/>
                </a:cxn>
                <a:cxn ang="0">
                  <a:pos x="connsiteX1" y="connsiteY1"/>
                </a:cxn>
                <a:cxn ang="0">
                  <a:pos x="connsiteX2" y="connsiteY2"/>
                </a:cxn>
                <a:cxn ang="0">
                  <a:pos x="connsiteX3" y="connsiteY3"/>
                </a:cxn>
              </a:cxnLst>
              <a:rect l="l" t="t" r="r" b="b"/>
              <a:pathLst>
                <a:path w="437481" h="958696">
                  <a:moveTo>
                    <a:pt x="430372" y="958696"/>
                  </a:moveTo>
                  <a:lnTo>
                    <a:pt x="0" y="0"/>
                  </a:lnTo>
                  <a:lnTo>
                    <a:pt x="437481" y="795292"/>
                  </a:lnTo>
                  <a:cubicBezTo>
                    <a:pt x="437197" y="818495"/>
                    <a:pt x="430656" y="935493"/>
                    <a:pt x="430372" y="958696"/>
                  </a:cubicBezTo>
                  <a:close/>
                </a:path>
              </a:pathLst>
            </a:custGeom>
            <a:solidFill>
              <a:schemeClr val="tx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smtClean="0"/>
            </a:p>
          </p:txBody>
        </p:sp>
        <p:cxnSp>
          <p:nvCxnSpPr>
            <p:cNvPr id="75" name="Bond, C3-C4 (no depth)"/>
            <p:cNvCxnSpPr/>
            <p:nvPr/>
          </p:nvCxnSpPr>
          <p:spPr>
            <a:xfrm flipH="1" flipV="1">
              <a:off x="6630275" y="4678857"/>
              <a:ext cx="244657" cy="83778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7" name="Bond, C2-C3 (no depth)"/>
            <p:cNvCxnSpPr/>
            <p:nvPr/>
          </p:nvCxnSpPr>
          <p:spPr>
            <a:xfrm>
              <a:off x="6874931" y="5514126"/>
              <a:ext cx="1106424" cy="0"/>
            </a:xfrm>
            <a:prstGeom prst="line">
              <a:avLst/>
            </a:prstGeom>
            <a:ln w="28575" cap="flat">
              <a:solidFill>
                <a:schemeClr val="tx1"/>
              </a:solidFill>
              <a:round/>
              <a:tailEnd type="none" w="lg" len="lg"/>
            </a:ln>
          </p:spPr>
          <p:style>
            <a:lnRef idx="1">
              <a:schemeClr val="accent1"/>
            </a:lnRef>
            <a:fillRef idx="0">
              <a:schemeClr val="accent1"/>
            </a:fillRef>
            <a:effectRef idx="0">
              <a:schemeClr val="accent1"/>
            </a:effectRef>
            <a:fontRef idx="minor">
              <a:schemeClr val="tx1"/>
            </a:fontRef>
          </p:style>
        </p:cxnSp>
        <p:cxnSp>
          <p:nvCxnSpPr>
            <p:cNvPr id="76" name="Bond, C1-C2 (no depth)"/>
            <p:cNvCxnSpPr>
              <a:stCxn id="93" idx="3"/>
            </p:cNvCxnSpPr>
            <p:nvPr/>
          </p:nvCxnSpPr>
          <p:spPr>
            <a:xfrm flipV="1">
              <a:off x="7985399" y="4678857"/>
              <a:ext cx="248839" cy="83944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 name="Bond, O-C1"/>
            <p:cNvCxnSpPr/>
            <p:nvPr/>
          </p:nvCxnSpPr>
          <p:spPr>
            <a:xfrm>
              <a:off x="7605846" y="4226338"/>
              <a:ext cx="623630" cy="452519"/>
            </a:xfrm>
            <a:prstGeom prst="line">
              <a:avLst/>
            </a:prstGeom>
            <a:ln w="28575" cap="sq">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Bond, C4-5"/>
            <p:cNvCxnSpPr/>
            <p:nvPr/>
          </p:nvCxnSpPr>
          <p:spPr>
            <a:xfrm flipV="1">
              <a:off x="6632656" y="4217782"/>
              <a:ext cx="621878" cy="461075"/>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93" name="Bond, C2-C3, front"/>
            <p:cNvSpPr/>
            <p:nvPr/>
          </p:nvSpPr>
          <p:spPr>
            <a:xfrm>
              <a:off x="6883638" y="5440642"/>
              <a:ext cx="1101761" cy="155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US" dirty="0" smtClean="0"/>
            </a:p>
          </p:txBody>
        </p:sp>
        <p:sp>
          <p:nvSpPr>
            <p:cNvPr id="73" name="Atom O in ring"/>
            <p:cNvSpPr txBox="1"/>
            <p:nvPr/>
          </p:nvSpPr>
          <p:spPr>
            <a:xfrm>
              <a:off x="7308682" y="3921636"/>
              <a:ext cx="251672" cy="430887"/>
            </a:xfrm>
            <a:prstGeom prst="rect">
              <a:avLst/>
            </a:prstGeom>
            <a:noFill/>
          </p:spPr>
          <p:txBody>
            <a:bodyPr wrap="none" lIns="0" tIns="0" rIns="0" bIns="0" rtlCol="0">
              <a:normAutofit lnSpcReduction="10000"/>
            </a:bodyPr>
            <a:lstStyle/>
            <a:p>
              <a:r>
                <a:rPr lang="en-US" sz="2400" dirty="0" smtClean="0">
                  <a:latin typeface="+mn-lt"/>
                </a:rPr>
                <a:t>O</a:t>
              </a:r>
            </a:p>
          </p:txBody>
        </p:sp>
        <p:sp>
          <p:nvSpPr>
            <p:cNvPr id="87" name="Atom up on C5"/>
            <p:cNvSpPr txBox="1"/>
            <p:nvPr/>
          </p:nvSpPr>
          <p:spPr>
            <a:xfrm>
              <a:off x="6491866" y="3878355"/>
              <a:ext cx="601127" cy="430887"/>
            </a:xfrm>
            <a:prstGeom prst="rect">
              <a:avLst/>
            </a:prstGeom>
            <a:noFill/>
          </p:spPr>
          <p:txBody>
            <a:bodyPr wrap="none" lIns="0" tIns="0" rIns="0" bIns="0" rtlCol="0">
              <a:noAutofit/>
            </a:bodyPr>
            <a:lstStyle/>
            <a:p>
              <a:r>
                <a:rPr lang="en-US" sz="2400" dirty="0" smtClean="0">
                  <a:latin typeface="+mn-lt"/>
                </a:rPr>
                <a:t>CH</a:t>
              </a:r>
              <a:r>
                <a:rPr lang="en-US" sz="2400" baseline="-25000" dirty="0" smtClean="0">
                  <a:latin typeface="+mn-lt"/>
                </a:rPr>
                <a:t>2</a:t>
              </a:r>
            </a:p>
          </p:txBody>
        </p:sp>
        <p:sp>
          <p:nvSpPr>
            <p:cNvPr id="88" name="Atom down on C3"/>
            <p:cNvSpPr txBox="1"/>
            <p:nvPr/>
          </p:nvSpPr>
          <p:spPr>
            <a:xfrm>
              <a:off x="6492936" y="5055436"/>
              <a:ext cx="262892" cy="430887"/>
            </a:xfrm>
            <a:prstGeom prst="rect">
              <a:avLst/>
            </a:prstGeom>
            <a:noFill/>
          </p:spPr>
          <p:txBody>
            <a:bodyPr wrap="none" lIns="0" tIns="0" rIns="0" bIns="0" rtlCol="0">
              <a:normAutofit lnSpcReduction="10000"/>
            </a:bodyPr>
            <a:lstStyle/>
            <a:p>
              <a:r>
                <a:rPr lang="en-US" sz="2400" dirty="0" smtClean="0">
                  <a:latin typeface="+mn-lt"/>
                </a:rPr>
                <a:t>H</a:t>
              </a:r>
            </a:p>
          </p:txBody>
        </p:sp>
        <p:sp>
          <p:nvSpPr>
            <p:cNvPr id="89" name="Atom down on C3"/>
            <p:cNvSpPr txBox="1"/>
            <p:nvPr/>
          </p:nvSpPr>
          <p:spPr>
            <a:xfrm>
              <a:off x="8108953" y="5055436"/>
              <a:ext cx="262892" cy="430887"/>
            </a:xfrm>
            <a:prstGeom prst="rect">
              <a:avLst/>
            </a:prstGeom>
            <a:noFill/>
          </p:spPr>
          <p:txBody>
            <a:bodyPr wrap="none" lIns="0" tIns="0" rIns="0" bIns="0" rtlCol="0">
              <a:normAutofit lnSpcReduction="10000"/>
            </a:bodyPr>
            <a:lstStyle/>
            <a:p>
              <a:r>
                <a:rPr lang="en-US" sz="2400" dirty="0" smtClean="0">
                  <a:latin typeface="+mn-lt"/>
                </a:rPr>
                <a:t>H</a:t>
              </a:r>
            </a:p>
          </p:txBody>
        </p:sp>
        <p:sp>
          <p:nvSpPr>
            <p:cNvPr id="90" name="Atom down on C3"/>
            <p:cNvSpPr txBox="1"/>
            <p:nvPr/>
          </p:nvSpPr>
          <p:spPr>
            <a:xfrm>
              <a:off x="6769943" y="4792096"/>
              <a:ext cx="262892" cy="430887"/>
            </a:xfrm>
            <a:prstGeom prst="rect">
              <a:avLst/>
            </a:prstGeom>
            <a:noFill/>
          </p:spPr>
          <p:txBody>
            <a:bodyPr wrap="none" lIns="0" tIns="0" rIns="0" bIns="0" rtlCol="0">
              <a:normAutofit lnSpcReduction="10000"/>
            </a:bodyPr>
            <a:lstStyle/>
            <a:p>
              <a:r>
                <a:rPr lang="en-US" sz="2400" dirty="0" smtClean="0">
                  <a:latin typeface="+mn-lt"/>
                </a:rPr>
                <a:t>H</a:t>
              </a:r>
            </a:p>
          </p:txBody>
        </p:sp>
        <p:sp>
          <p:nvSpPr>
            <p:cNvPr id="91" name="Atom down on C3"/>
            <p:cNvSpPr txBox="1"/>
            <p:nvPr/>
          </p:nvSpPr>
          <p:spPr>
            <a:xfrm>
              <a:off x="7837579" y="4792096"/>
              <a:ext cx="262892" cy="430887"/>
            </a:xfrm>
            <a:prstGeom prst="rect">
              <a:avLst/>
            </a:prstGeom>
            <a:noFill/>
          </p:spPr>
          <p:txBody>
            <a:bodyPr wrap="none" lIns="0" tIns="0" rIns="0" bIns="0" rtlCol="0">
              <a:normAutofit lnSpcReduction="10000"/>
            </a:bodyPr>
            <a:lstStyle/>
            <a:p>
              <a:r>
                <a:rPr lang="en-US" sz="2400" dirty="0" smtClean="0">
                  <a:latin typeface="+mn-lt"/>
                </a:rPr>
                <a:t>H</a:t>
              </a:r>
            </a:p>
          </p:txBody>
        </p:sp>
        <p:sp>
          <p:nvSpPr>
            <p:cNvPr id="92" name="Atom down on C2"/>
            <p:cNvSpPr txBox="1"/>
            <p:nvPr/>
          </p:nvSpPr>
          <p:spPr>
            <a:xfrm>
              <a:off x="7837579" y="5906654"/>
              <a:ext cx="514564" cy="430887"/>
            </a:xfrm>
            <a:prstGeom prst="rect">
              <a:avLst/>
            </a:prstGeom>
            <a:noFill/>
          </p:spPr>
          <p:txBody>
            <a:bodyPr wrap="none" lIns="0" tIns="0" rIns="0" bIns="0" rtlCol="0">
              <a:normAutofit lnSpcReduction="10000"/>
            </a:bodyPr>
            <a:lstStyle/>
            <a:p>
              <a:r>
                <a:rPr lang="en-US" sz="2400" dirty="0" smtClean="0">
                  <a:latin typeface="+mn-lt"/>
                </a:rPr>
                <a:t>OH</a:t>
              </a:r>
            </a:p>
          </p:txBody>
        </p:sp>
        <p:sp>
          <p:nvSpPr>
            <p:cNvPr id="94" name="Atom down on C2"/>
            <p:cNvSpPr txBox="1"/>
            <p:nvPr/>
          </p:nvSpPr>
          <p:spPr>
            <a:xfrm>
              <a:off x="6764858" y="5906654"/>
              <a:ext cx="514564" cy="430887"/>
            </a:xfrm>
            <a:prstGeom prst="rect">
              <a:avLst/>
            </a:prstGeom>
            <a:noFill/>
          </p:spPr>
          <p:txBody>
            <a:bodyPr wrap="none" lIns="0" tIns="0" rIns="0" bIns="0" rtlCol="0">
              <a:normAutofit lnSpcReduction="10000"/>
            </a:bodyPr>
            <a:lstStyle/>
            <a:p>
              <a:r>
                <a:rPr lang="en-US" sz="2400" dirty="0" smtClean="0">
                  <a:latin typeface="+mn-lt"/>
                </a:rPr>
                <a:t>OH</a:t>
              </a:r>
            </a:p>
          </p:txBody>
        </p:sp>
        <p:sp>
          <p:nvSpPr>
            <p:cNvPr id="95" name="Text, NH2, A"/>
            <p:cNvSpPr txBox="1"/>
            <p:nvPr/>
          </p:nvSpPr>
          <p:spPr>
            <a:xfrm>
              <a:off x="6838034" y="1257236"/>
              <a:ext cx="639598" cy="430887"/>
            </a:xfrm>
            <a:prstGeom prst="rect">
              <a:avLst/>
            </a:prstGeom>
            <a:noFill/>
          </p:spPr>
          <p:txBody>
            <a:bodyPr wrap="none" lIns="0" tIns="0" rIns="0" bIns="0" rtlCol="0">
              <a:noAutofit/>
            </a:bodyPr>
            <a:lstStyle/>
            <a:p>
              <a:r>
                <a:rPr lang="en-US" sz="2400" dirty="0" smtClean="0">
                  <a:latin typeface="Liberation Serif" pitchFamily="18" charset="0"/>
                  <a:ea typeface="DejaVu Sans" pitchFamily="34" charset="0"/>
                  <a:cs typeface="DejaVu Sans" pitchFamily="34" charset="0"/>
                </a:rPr>
                <a:t>NH</a:t>
              </a:r>
              <a:r>
                <a:rPr lang="en-US" sz="2400" baseline="-25000" dirty="0" smtClean="0">
                  <a:latin typeface="Liberation Serif" pitchFamily="18" charset="0"/>
                  <a:ea typeface="DejaVu Sans" pitchFamily="34" charset="0"/>
                  <a:cs typeface="DejaVu Sans" pitchFamily="34" charset="0"/>
                </a:rPr>
                <a:t>2</a:t>
              </a:r>
            </a:p>
          </p:txBody>
        </p:sp>
        <p:cxnSp>
          <p:nvCxnSpPr>
            <p:cNvPr id="96" name="bond 6-N, A"/>
            <p:cNvCxnSpPr/>
            <p:nvPr/>
          </p:nvCxnSpPr>
          <p:spPr>
            <a:xfrm rot="18000000" flipH="1">
              <a:off x="6758676" y="1797391"/>
              <a:ext cx="417636" cy="24112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99" name="bond 7-8, double, A"/>
            <p:cNvCxnSpPr/>
            <p:nvPr/>
          </p:nvCxnSpPr>
          <p:spPr>
            <a:xfrm flipH="1" flipV="1">
              <a:off x="8282602" y="2476372"/>
              <a:ext cx="282596" cy="388959"/>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0" name="bond 9-4, A"/>
            <p:cNvCxnSpPr/>
            <p:nvPr/>
          </p:nvCxnSpPr>
          <p:spPr>
            <a:xfrm>
              <a:off x="7577700" y="3222288"/>
              <a:ext cx="472171" cy="153418"/>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1" name="Text, N9, A"/>
            <p:cNvSpPr txBox="1"/>
            <p:nvPr/>
          </p:nvSpPr>
          <p:spPr>
            <a:xfrm>
              <a:off x="8094899" y="3199389"/>
              <a:ext cx="259686" cy="430887"/>
            </a:xfrm>
            <a:prstGeom prst="rect">
              <a:avLst/>
            </a:prstGeom>
            <a:noFill/>
          </p:spPr>
          <p:txBody>
            <a:bodyPr wrap="none" lIns="0" tIns="0" rIns="0" bIns="0" rtlCol="0">
              <a:normAutofit lnSpcReduction="10000"/>
            </a:bodyPr>
            <a:lstStyle/>
            <a:p>
              <a:r>
                <a:rPr lang="en-US" sz="2400" dirty="0" smtClean="0">
                  <a:latin typeface="Liberation Serif" pitchFamily="18" charset="0"/>
                  <a:ea typeface="DejaVu Sans" pitchFamily="34" charset="0"/>
                  <a:cs typeface="DejaVu Sans" pitchFamily="34" charset="0"/>
                </a:rPr>
                <a:t>N</a:t>
              </a:r>
            </a:p>
          </p:txBody>
        </p:sp>
        <p:cxnSp>
          <p:nvCxnSpPr>
            <p:cNvPr id="102" name="bond 8-9, A"/>
            <p:cNvCxnSpPr/>
            <p:nvPr/>
          </p:nvCxnSpPr>
          <p:spPr>
            <a:xfrm flipH="1">
              <a:off x="8375978" y="2867231"/>
              <a:ext cx="289946" cy="399075"/>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3" name="bond 7-8, A"/>
            <p:cNvCxnSpPr/>
            <p:nvPr/>
          </p:nvCxnSpPr>
          <p:spPr>
            <a:xfrm flipH="1" flipV="1">
              <a:off x="8355506" y="2438434"/>
              <a:ext cx="310417" cy="42725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4" name="Text, N7, A"/>
            <p:cNvSpPr txBox="1"/>
            <p:nvPr/>
          </p:nvSpPr>
          <p:spPr>
            <a:xfrm>
              <a:off x="8117486" y="2090023"/>
              <a:ext cx="259685" cy="430887"/>
            </a:xfrm>
            <a:prstGeom prst="rect">
              <a:avLst/>
            </a:prstGeom>
            <a:noFill/>
          </p:spPr>
          <p:txBody>
            <a:bodyPr wrap="none" lIns="0" tIns="0" rIns="0" bIns="0" rtlCol="0">
              <a:normAutofit lnSpcReduction="10000"/>
            </a:bodyPr>
            <a:lstStyle/>
            <a:p>
              <a:r>
                <a:rPr lang="en-US" sz="2400" dirty="0" smtClean="0">
                  <a:latin typeface="Liberation Serif" pitchFamily="18" charset="0"/>
                  <a:ea typeface="DejaVu Sans" pitchFamily="34" charset="0"/>
                  <a:cs typeface="DejaVu Sans" pitchFamily="34" charset="0"/>
                </a:rPr>
                <a:t>N</a:t>
              </a:r>
            </a:p>
          </p:txBody>
        </p:sp>
        <p:cxnSp>
          <p:nvCxnSpPr>
            <p:cNvPr id="105" name="bond 5-7, A"/>
            <p:cNvCxnSpPr/>
            <p:nvPr/>
          </p:nvCxnSpPr>
          <p:spPr>
            <a:xfrm flipV="1">
              <a:off x="7580714" y="2356833"/>
              <a:ext cx="474543" cy="154189"/>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6" name="bond 1-6, double, A"/>
            <p:cNvCxnSpPr/>
            <p:nvPr/>
          </p:nvCxnSpPr>
          <p:spPr>
            <a:xfrm flipH="1">
              <a:off x="6541556" y="2237775"/>
              <a:ext cx="412164" cy="2379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7" name="bond 3-2, double, A"/>
            <p:cNvCxnSpPr/>
            <p:nvPr/>
          </p:nvCxnSpPr>
          <p:spPr>
            <a:xfrm>
              <a:off x="6426549" y="3166929"/>
              <a:ext cx="363226" cy="209708"/>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8" name="bond 5-4, double, A"/>
            <p:cNvCxnSpPr/>
            <p:nvPr/>
          </p:nvCxnSpPr>
          <p:spPr>
            <a:xfrm rot="5400000">
              <a:off x="7188638" y="2862066"/>
              <a:ext cx="619597"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9" name="bond 1-6, A"/>
            <p:cNvCxnSpPr/>
            <p:nvPr/>
          </p:nvCxnSpPr>
          <p:spPr>
            <a:xfrm flipH="1">
              <a:off x="6543921" y="2155648"/>
              <a:ext cx="417636" cy="24112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0" name="Text, N1, A"/>
            <p:cNvSpPr txBox="1"/>
            <p:nvPr/>
          </p:nvSpPr>
          <p:spPr>
            <a:xfrm>
              <a:off x="6233249" y="2310269"/>
              <a:ext cx="259685" cy="430887"/>
            </a:xfrm>
            <a:prstGeom prst="rect">
              <a:avLst/>
            </a:prstGeom>
            <a:noFill/>
          </p:spPr>
          <p:txBody>
            <a:bodyPr wrap="none" lIns="0" tIns="0" rIns="0" bIns="0" rtlCol="0">
              <a:normAutofit lnSpcReduction="10000"/>
            </a:bodyPr>
            <a:lstStyle/>
            <a:p>
              <a:r>
                <a:rPr lang="en-US" sz="2400" dirty="0" smtClean="0">
                  <a:latin typeface="Liberation Serif" pitchFamily="18" charset="0"/>
                  <a:ea typeface="DejaVu Sans" pitchFamily="34" charset="0"/>
                  <a:cs typeface="DejaVu Sans" pitchFamily="34" charset="0"/>
                </a:rPr>
                <a:t>N</a:t>
              </a:r>
            </a:p>
          </p:txBody>
        </p:sp>
        <p:cxnSp>
          <p:nvCxnSpPr>
            <p:cNvPr id="111" name="bond 2-1, A"/>
            <p:cNvCxnSpPr/>
            <p:nvPr/>
          </p:nvCxnSpPr>
          <p:spPr>
            <a:xfrm>
              <a:off x="6351877" y="2707278"/>
              <a:ext cx="0" cy="5043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2" name="bond 3-2, A"/>
            <p:cNvCxnSpPr/>
            <p:nvPr/>
          </p:nvCxnSpPr>
          <p:spPr>
            <a:xfrm>
              <a:off x="6351958" y="3211505"/>
              <a:ext cx="422252" cy="243789"/>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13" name="Text, N3, A"/>
            <p:cNvSpPr txBox="1"/>
            <p:nvPr/>
          </p:nvSpPr>
          <p:spPr>
            <a:xfrm>
              <a:off x="6860620" y="3305585"/>
              <a:ext cx="259686" cy="430887"/>
            </a:xfrm>
            <a:prstGeom prst="rect">
              <a:avLst/>
            </a:prstGeom>
            <a:noFill/>
          </p:spPr>
          <p:txBody>
            <a:bodyPr wrap="none" lIns="0" tIns="0" rIns="0" bIns="0" rtlCol="0">
              <a:normAutofit lnSpcReduction="10000"/>
            </a:bodyPr>
            <a:lstStyle/>
            <a:p>
              <a:r>
                <a:rPr lang="en-US" sz="2400" dirty="0" smtClean="0">
                  <a:latin typeface="Liberation Serif" pitchFamily="18" charset="0"/>
                  <a:ea typeface="DejaVu Sans" pitchFamily="34" charset="0"/>
                  <a:cs typeface="DejaVu Sans" pitchFamily="34" charset="0"/>
                </a:rPr>
                <a:t>N</a:t>
              </a:r>
            </a:p>
          </p:txBody>
        </p:sp>
        <p:cxnSp>
          <p:nvCxnSpPr>
            <p:cNvPr id="114" name="bond 4-3, A"/>
            <p:cNvCxnSpPr/>
            <p:nvPr/>
          </p:nvCxnSpPr>
          <p:spPr>
            <a:xfrm flipH="1">
              <a:off x="7167695" y="3216838"/>
              <a:ext cx="413017" cy="238456"/>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5" name="bond 5-4, A"/>
            <p:cNvCxnSpPr/>
            <p:nvPr/>
          </p:nvCxnSpPr>
          <p:spPr>
            <a:xfrm rot="5400000">
              <a:off x="7228510" y="2865070"/>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6" name="bond 6-5, A"/>
            <p:cNvCxnSpPr/>
            <p:nvPr/>
          </p:nvCxnSpPr>
          <p:spPr>
            <a:xfrm rot="1800000">
              <a:off x="6920331" y="2335097"/>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8" name="bond 5-4, A"/>
            <p:cNvCxnSpPr/>
            <p:nvPr/>
          </p:nvCxnSpPr>
          <p:spPr>
            <a:xfrm>
              <a:off x="6010275"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0" name="Atom up on C5"/>
            <p:cNvSpPr txBox="1"/>
            <p:nvPr/>
          </p:nvSpPr>
          <p:spPr>
            <a:xfrm>
              <a:off x="5700174" y="3946113"/>
              <a:ext cx="251672" cy="430887"/>
            </a:xfrm>
            <a:prstGeom prst="rect">
              <a:avLst/>
            </a:prstGeom>
            <a:noFill/>
          </p:spPr>
          <p:txBody>
            <a:bodyPr wrap="none" lIns="0" tIns="0" rIns="0" bIns="0" rtlCol="0">
              <a:normAutofit lnSpcReduction="10000"/>
            </a:bodyPr>
            <a:lstStyle/>
            <a:p>
              <a:r>
                <a:rPr lang="en-US" sz="2400" dirty="0" smtClean="0">
                  <a:latin typeface="+mn-lt"/>
                </a:rPr>
                <a:t>O</a:t>
              </a:r>
              <a:endParaRPr lang="en-US" sz="2400" baseline="-25000" dirty="0" smtClean="0">
                <a:latin typeface="+mn-lt"/>
              </a:endParaRPr>
            </a:p>
          </p:txBody>
        </p:sp>
        <p:cxnSp>
          <p:nvCxnSpPr>
            <p:cNvPr id="121" name="bond 5-4, A"/>
            <p:cNvCxnSpPr/>
            <p:nvPr/>
          </p:nvCxnSpPr>
          <p:spPr>
            <a:xfrm>
              <a:off x="5162550"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2" name="Atom up on C5"/>
            <p:cNvSpPr txBox="1"/>
            <p:nvPr/>
          </p:nvSpPr>
          <p:spPr>
            <a:xfrm>
              <a:off x="4852449" y="3946113"/>
              <a:ext cx="190758" cy="430887"/>
            </a:xfrm>
            <a:prstGeom prst="rect">
              <a:avLst/>
            </a:prstGeom>
            <a:noFill/>
          </p:spPr>
          <p:txBody>
            <a:bodyPr wrap="none" lIns="0" tIns="0" rIns="0" bIns="0" rtlCol="0">
              <a:normAutofit lnSpcReduction="10000"/>
            </a:bodyPr>
            <a:lstStyle/>
            <a:p>
              <a:r>
                <a:rPr lang="en-US" sz="2400" dirty="0" smtClean="0">
                  <a:latin typeface="+mn-lt"/>
                </a:rPr>
                <a:t>P</a:t>
              </a:r>
              <a:endParaRPr lang="en-US" sz="2400" baseline="-25000" dirty="0" smtClean="0">
                <a:latin typeface="+mn-lt"/>
              </a:endParaRPr>
            </a:p>
          </p:txBody>
        </p:sp>
        <p:cxnSp>
          <p:nvCxnSpPr>
            <p:cNvPr id="125" name="bond 5-4, double, A"/>
            <p:cNvCxnSpPr/>
            <p:nvPr/>
          </p:nvCxnSpPr>
          <p:spPr>
            <a:xfrm rot="5400000">
              <a:off x="4616228" y="3642118"/>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6" name="bond 5-4, double, A"/>
            <p:cNvCxnSpPr/>
            <p:nvPr/>
          </p:nvCxnSpPr>
          <p:spPr>
            <a:xfrm rot="5400000">
              <a:off x="4711607" y="3642119"/>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7" name="bond 5-4, A"/>
            <p:cNvCxnSpPr/>
            <p:nvPr/>
          </p:nvCxnSpPr>
          <p:spPr>
            <a:xfrm rot="5400000">
              <a:off x="4575388" y="4638898"/>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29" name="Atom up on C5"/>
            <p:cNvSpPr txBox="1"/>
            <p:nvPr/>
          </p:nvSpPr>
          <p:spPr>
            <a:xfrm>
              <a:off x="4812466" y="2945355"/>
              <a:ext cx="251672" cy="430887"/>
            </a:xfrm>
            <a:prstGeom prst="rect">
              <a:avLst/>
            </a:prstGeom>
            <a:noFill/>
          </p:spPr>
          <p:txBody>
            <a:bodyPr wrap="none" lIns="0" tIns="0" rIns="0" bIns="0" rtlCol="0">
              <a:noAutofit/>
            </a:bodyPr>
            <a:lstStyle/>
            <a:p>
              <a:r>
                <a:rPr lang="en-US" sz="2400" dirty="0" smtClean="0">
                  <a:latin typeface="+mj-lt"/>
                </a:rPr>
                <a:t>O</a:t>
              </a:r>
              <a:endParaRPr lang="en-US" sz="2400" baseline="-25000" dirty="0" smtClean="0">
                <a:latin typeface="+mj-lt"/>
              </a:endParaRPr>
            </a:p>
          </p:txBody>
        </p:sp>
        <p:sp>
          <p:nvSpPr>
            <p:cNvPr id="130" name="Atom up on C5"/>
            <p:cNvSpPr txBox="1"/>
            <p:nvPr/>
          </p:nvSpPr>
          <p:spPr>
            <a:xfrm>
              <a:off x="4802941" y="5005771"/>
              <a:ext cx="384721" cy="430887"/>
            </a:xfrm>
            <a:prstGeom prst="rect">
              <a:avLst/>
            </a:prstGeom>
            <a:noFill/>
          </p:spPr>
          <p:txBody>
            <a:bodyPr wrap="none" lIns="0" tIns="0" rIns="0" bIns="0" rtlCol="0">
              <a:normAutofit lnSpcReduction="10000"/>
            </a:bodyPr>
            <a:lstStyle/>
            <a:p>
              <a:r>
                <a:rPr lang="en-US" sz="2400" dirty="0" smtClean="0">
                  <a:latin typeface="+mj-lt"/>
                </a:rPr>
                <a:t>O</a:t>
              </a:r>
              <a:r>
                <a:rPr lang="en-US" sz="2400" baseline="50000" dirty="0" smtClean="0">
                  <a:latin typeface="+mj-lt"/>
                </a:rPr>
                <a:t>–</a:t>
              </a:r>
            </a:p>
          </p:txBody>
        </p:sp>
        <p:cxnSp>
          <p:nvCxnSpPr>
            <p:cNvPr id="131" name="bond 5-4, A"/>
            <p:cNvCxnSpPr/>
            <p:nvPr/>
          </p:nvCxnSpPr>
          <p:spPr>
            <a:xfrm>
              <a:off x="4324350"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2" name="Atom up on C5"/>
            <p:cNvSpPr txBox="1"/>
            <p:nvPr/>
          </p:nvSpPr>
          <p:spPr>
            <a:xfrm>
              <a:off x="4014249" y="3946113"/>
              <a:ext cx="251672" cy="430887"/>
            </a:xfrm>
            <a:prstGeom prst="rect">
              <a:avLst/>
            </a:prstGeom>
            <a:noFill/>
          </p:spPr>
          <p:txBody>
            <a:bodyPr wrap="none" lIns="0" tIns="0" rIns="0" bIns="0" rtlCol="0">
              <a:normAutofit lnSpcReduction="10000"/>
            </a:bodyPr>
            <a:lstStyle/>
            <a:p>
              <a:r>
                <a:rPr lang="en-US" sz="2400" dirty="0" smtClean="0">
                  <a:latin typeface="+mn-lt"/>
                </a:rPr>
                <a:t>O</a:t>
              </a:r>
              <a:endParaRPr lang="en-US" sz="2400" baseline="-25000" dirty="0" smtClean="0">
                <a:latin typeface="+mn-lt"/>
              </a:endParaRPr>
            </a:p>
          </p:txBody>
        </p:sp>
        <p:cxnSp>
          <p:nvCxnSpPr>
            <p:cNvPr id="133" name="bond 5-4, A"/>
            <p:cNvCxnSpPr/>
            <p:nvPr/>
          </p:nvCxnSpPr>
          <p:spPr>
            <a:xfrm>
              <a:off x="3476625"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4" name="Atom up on C5"/>
            <p:cNvSpPr txBox="1"/>
            <p:nvPr/>
          </p:nvSpPr>
          <p:spPr>
            <a:xfrm>
              <a:off x="3166524" y="3946113"/>
              <a:ext cx="190758" cy="430887"/>
            </a:xfrm>
            <a:prstGeom prst="rect">
              <a:avLst/>
            </a:prstGeom>
            <a:noFill/>
          </p:spPr>
          <p:txBody>
            <a:bodyPr wrap="none" lIns="0" tIns="0" rIns="0" bIns="0" rtlCol="0">
              <a:normAutofit lnSpcReduction="10000"/>
            </a:bodyPr>
            <a:lstStyle/>
            <a:p>
              <a:r>
                <a:rPr lang="en-US" sz="2400" dirty="0" smtClean="0">
                  <a:latin typeface="+mn-lt"/>
                </a:rPr>
                <a:t>P</a:t>
              </a:r>
              <a:endParaRPr lang="en-US" sz="2400" baseline="-25000" dirty="0" smtClean="0">
                <a:latin typeface="+mn-lt"/>
              </a:endParaRPr>
            </a:p>
          </p:txBody>
        </p:sp>
        <p:cxnSp>
          <p:nvCxnSpPr>
            <p:cNvPr id="135" name="bond 5-4, double, A"/>
            <p:cNvCxnSpPr/>
            <p:nvPr/>
          </p:nvCxnSpPr>
          <p:spPr>
            <a:xfrm rot="5400000">
              <a:off x="2930303" y="3642118"/>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6" name="bond 5-4, double, A"/>
            <p:cNvCxnSpPr/>
            <p:nvPr/>
          </p:nvCxnSpPr>
          <p:spPr>
            <a:xfrm rot="5400000">
              <a:off x="3025682" y="3642119"/>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7" name="bond 5-4, A"/>
            <p:cNvCxnSpPr/>
            <p:nvPr/>
          </p:nvCxnSpPr>
          <p:spPr>
            <a:xfrm rot="5400000">
              <a:off x="2889463" y="4638898"/>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38" name="Atom up on C5"/>
            <p:cNvSpPr txBox="1"/>
            <p:nvPr/>
          </p:nvSpPr>
          <p:spPr>
            <a:xfrm>
              <a:off x="3126541" y="2945355"/>
              <a:ext cx="251672" cy="430887"/>
            </a:xfrm>
            <a:prstGeom prst="rect">
              <a:avLst/>
            </a:prstGeom>
            <a:noFill/>
          </p:spPr>
          <p:txBody>
            <a:bodyPr wrap="none" lIns="0" tIns="0" rIns="0" bIns="0" rtlCol="0">
              <a:noAutofit/>
            </a:bodyPr>
            <a:lstStyle/>
            <a:p>
              <a:r>
                <a:rPr lang="en-US" sz="2400" dirty="0" smtClean="0">
                  <a:latin typeface="+mj-lt"/>
                </a:rPr>
                <a:t>O</a:t>
              </a:r>
              <a:endParaRPr lang="en-US" sz="2400" baseline="-25000" dirty="0" smtClean="0">
                <a:latin typeface="+mj-lt"/>
              </a:endParaRPr>
            </a:p>
          </p:txBody>
        </p:sp>
        <p:sp>
          <p:nvSpPr>
            <p:cNvPr id="139" name="Atom up on C5"/>
            <p:cNvSpPr txBox="1"/>
            <p:nvPr/>
          </p:nvSpPr>
          <p:spPr>
            <a:xfrm>
              <a:off x="3117016" y="5005771"/>
              <a:ext cx="384721" cy="430887"/>
            </a:xfrm>
            <a:prstGeom prst="rect">
              <a:avLst/>
            </a:prstGeom>
            <a:noFill/>
          </p:spPr>
          <p:txBody>
            <a:bodyPr wrap="none" lIns="0" tIns="0" rIns="0" bIns="0" rtlCol="0">
              <a:normAutofit lnSpcReduction="10000"/>
            </a:bodyPr>
            <a:lstStyle/>
            <a:p>
              <a:r>
                <a:rPr lang="en-US" sz="2400" dirty="0" smtClean="0">
                  <a:latin typeface="+mj-lt"/>
                </a:rPr>
                <a:t>O</a:t>
              </a:r>
              <a:r>
                <a:rPr lang="en-US" sz="2400" baseline="50000" dirty="0" smtClean="0">
                  <a:latin typeface="+mj-lt"/>
                </a:rPr>
                <a:t>–</a:t>
              </a:r>
            </a:p>
          </p:txBody>
        </p:sp>
        <p:cxnSp>
          <p:nvCxnSpPr>
            <p:cNvPr id="140" name="bond 5-4, A"/>
            <p:cNvCxnSpPr/>
            <p:nvPr/>
          </p:nvCxnSpPr>
          <p:spPr>
            <a:xfrm>
              <a:off x="2652018"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1" name="Atom up on C5"/>
            <p:cNvSpPr txBox="1"/>
            <p:nvPr/>
          </p:nvSpPr>
          <p:spPr>
            <a:xfrm>
              <a:off x="2341917" y="3946113"/>
              <a:ext cx="251672" cy="430887"/>
            </a:xfrm>
            <a:prstGeom prst="rect">
              <a:avLst/>
            </a:prstGeom>
            <a:noFill/>
          </p:spPr>
          <p:txBody>
            <a:bodyPr wrap="none" lIns="0" tIns="0" rIns="0" bIns="0" rtlCol="0">
              <a:normAutofit lnSpcReduction="10000"/>
            </a:bodyPr>
            <a:lstStyle/>
            <a:p>
              <a:r>
                <a:rPr lang="en-US" sz="2400" dirty="0" smtClean="0">
                  <a:latin typeface="+mn-lt"/>
                </a:rPr>
                <a:t>O</a:t>
              </a:r>
              <a:endParaRPr lang="en-US" sz="2400" baseline="-25000" dirty="0" smtClean="0">
                <a:latin typeface="+mn-lt"/>
              </a:endParaRPr>
            </a:p>
          </p:txBody>
        </p:sp>
        <p:cxnSp>
          <p:nvCxnSpPr>
            <p:cNvPr id="142" name="bond 5-4, A"/>
            <p:cNvCxnSpPr/>
            <p:nvPr/>
          </p:nvCxnSpPr>
          <p:spPr>
            <a:xfrm>
              <a:off x="1804293"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3" name="Atom up on C5"/>
            <p:cNvSpPr txBox="1"/>
            <p:nvPr/>
          </p:nvSpPr>
          <p:spPr>
            <a:xfrm>
              <a:off x="1494192" y="3923527"/>
              <a:ext cx="190758" cy="430887"/>
            </a:xfrm>
            <a:prstGeom prst="rect">
              <a:avLst/>
            </a:prstGeom>
            <a:noFill/>
          </p:spPr>
          <p:txBody>
            <a:bodyPr wrap="none" lIns="0" tIns="0" rIns="0" bIns="0" rtlCol="0">
              <a:normAutofit lnSpcReduction="10000"/>
            </a:bodyPr>
            <a:lstStyle/>
            <a:p>
              <a:r>
                <a:rPr lang="en-US" sz="2400" dirty="0" smtClean="0">
                  <a:latin typeface="+mn-lt"/>
                </a:rPr>
                <a:t>P</a:t>
              </a:r>
              <a:endParaRPr lang="en-US" sz="2400" baseline="-25000" dirty="0" smtClean="0">
                <a:latin typeface="+mn-lt"/>
              </a:endParaRPr>
            </a:p>
          </p:txBody>
        </p:sp>
        <p:cxnSp>
          <p:nvCxnSpPr>
            <p:cNvPr id="144" name="bond 5-4, double, A"/>
            <p:cNvCxnSpPr/>
            <p:nvPr/>
          </p:nvCxnSpPr>
          <p:spPr>
            <a:xfrm rot="5400000">
              <a:off x="1257971" y="3642118"/>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5" name="bond 5-4, double, A"/>
            <p:cNvCxnSpPr/>
            <p:nvPr/>
          </p:nvCxnSpPr>
          <p:spPr>
            <a:xfrm rot="5400000">
              <a:off x="1353350" y="3642119"/>
              <a:ext cx="548640"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6" name="bond 5-4, A"/>
            <p:cNvCxnSpPr/>
            <p:nvPr/>
          </p:nvCxnSpPr>
          <p:spPr>
            <a:xfrm rot="5400000">
              <a:off x="1217131" y="4638898"/>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7" name="Atom up on C5"/>
            <p:cNvSpPr txBox="1"/>
            <p:nvPr/>
          </p:nvSpPr>
          <p:spPr>
            <a:xfrm>
              <a:off x="1454210" y="2945355"/>
              <a:ext cx="251672" cy="430887"/>
            </a:xfrm>
            <a:prstGeom prst="rect">
              <a:avLst/>
            </a:prstGeom>
            <a:noFill/>
          </p:spPr>
          <p:txBody>
            <a:bodyPr wrap="none" lIns="0" tIns="0" rIns="0" bIns="0" rtlCol="0">
              <a:noAutofit/>
            </a:bodyPr>
            <a:lstStyle/>
            <a:p>
              <a:r>
                <a:rPr lang="en-US" sz="2400" dirty="0" smtClean="0">
                  <a:latin typeface="+mj-lt"/>
                </a:rPr>
                <a:t>O</a:t>
              </a:r>
              <a:endParaRPr lang="en-US" sz="2400" baseline="-25000" dirty="0" smtClean="0">
                <a:latin typeface="+mj-lt"/>
              </a:endParaRPr>
            </a:p>
          </p:txBody>
        </p:sp>
        <p:sp>
          <p:nvSpPr>
            <p:cNvPr id="148" name="Atom up on C5"/>
            <p:cNvSpPr txBox="1"/>
            <p:nvPr/>
          </p:nvSpPr>
          <p:spPr>
            <a:xfrm>
              <a:off x="1444684" y="5005771"/>
              <a:ext cx="384721" cy="430887"/>
            </a:xfrm>
            <a:prstGeom prst="rect">
              <a:avLst/>
            </a:prstGeom>
            <a:noFill/>
          </p:spPr>
          <p:txBody>
            <a:bodyPr wrap="none" lIns="0" tIns="0" rIns="0" bIns="0" rtlCol="0">
              <a:normAutofit lnSpcReduction="10000"/>
            </a:bodyPr>
            <a:lstStyle/>
            <a:p>
              <a:r>
                <a:rPr lang="en-US" sz="2400" dirty="0" smtClean="0">
                  <a:latin typeface="+mj-lt"/>
                </a:rPr>
                <a:t>O</a:t>
              </a:r>
              <a:r>
                <a:rPr lang="en-US" sz="2400" baseline="50000" dirty="0" smtClean="0">
                  <a:latin typeface="+mj-lt"/>
                </a:rPr>
                <a:t>–</a:t>
              </a:r>
            </a:p>
          </p:txBody>
        </p:sp>
        <p:cxnSp>
          <p:nvCxnSpPr>
            <p:cNvPr id="149" name="bond 5-4, A"/>
            <p:cNvCxnSpPr/>
            <p:nvPr/>
          </p:nvCxnSpPr>
          <p:spPr>
            <a:xfrm>
              <a:off x="989211" y="4107357"/>
              <a:ext cx="436423"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0" name="Atom up on C5"/>
            <p:cNvSpPr txBox="1"/>
            <p:nvPr/>
          </p:nvSpPr>
          <p:spPr>
            <a:xfrm>
              <a:off x="679110" y="3946113"/>
              <a:ext cx="383118" cy="430887"/>
            </a:xfrm>
            <a:prstGeom prst="rect">
              <a:avLst/>
            </a:prstGeom>
            <a:noFill/>
          </p:spPr>
          <p:txBody>
            <a:bodyPr wrap="none" lIns="0" tIns="0" rIns="0" bIns="0" rtlCol="0">
              <a:noAutofit/>
            </a:bodyPr>
            <a:lstStyle/>
            <a:p>
              <a:r>
                <a:rPr lang="en-US" sz="2400" dirty="0" smtClean="0">
                  <a:latin typeface="+mn-lt"/>
                </a:rPr>
                <a:t>O</a:t>
              </a:r>
              <a:r>
                <a:rPr lang="en-US" sz="2400" baseline="50000" dirty="0" smtClean="0">
                  <a:latin typeface="+mn-lt"/>
                </a:rPr>
                <a:t>–</a:t>
              </a:r>
            </a:p>
          </p:txBody>
        </p:sp>
      </p:grpSp>
      <p:sp>
        <p:nvSpPr>
          <p:cNvPr id="152" name="Right Brace 151"/>
          <p:cNvSpPr/>
          <p:nvPr/>
        </p:nvSpPr>
        <p:spPr>
          <a:xfrm>
            <a:off x="6976160" y="1057275"/>
            <a:ext cx="358089" cy="2146147"/>
          </a:xfrm>
          <a:prstGeom prst="rightBrace">
            <a:avLst>
              <a:gd name="adj1" fmla="val 21633"/>
              <a:gd name="adj2" fmla="val 50000"/>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adenine"/>
          <p:cNvSpPr txBox="1"/>
          <p:nvPr/>
        </p:nvSpPr>
        <p:spPr>
          <a:xfrm>
            <a:off x="7438073" y="1898960"/>
            <a:ext cx="1694375" cy="1292662"/>
          </a:xfrm>
          <a:prstGeom prst="rect">
            <a:avLst/>
          </a:prstGeom>
          <a:noFill/>
        </p:spPr>
        <p:txBody>
          <a:bodyPr wrap="none" lIns="0" tIns="0" rIns="0" bIns="0" rtlCol="0">
            <a:spAutoFit/>
          </a:bodyPr>
          <a:lstStyle/>
          <a:p>
            <a:pPr algn="ctr"/>
            <a:r>
              <a:rPr lang="en-US" sz="2800" dirty="0" smtClean="0">
                <a:latin typeface="Liberation Serif" pitchFamily="18" charset="0"/>
                <a:ea typeface="DejaVu Sans" pitchFamily="34" charset="0"/>
                <a:cs typeface="DejaVu Sans" pitchFamily="34" charset="0"/>
              </a:rPr>
              <a:t>nitrogenous</a:t>
            </a:r>
          </a:p>
          <a:p>
            <a:pPr algn="ctr"/>
            <a:r>
              <a:rPr lang="en-US" sz="2800" dirty="0" smtClean="0">
                <a:latin typeface="Liberation Serif" pitchFamily="18" charset="0"/>
                <a:ea typeface="DejaVu Sans" pitchFamily="34" charset="0"/>
                <a:cs typeface="DejaVu Sans" pitchFamily="34" charset="0"/>
              </a:rPr>
              <a:t>base</a:t>
            </a:r>
          </a:p>
          <a:p>
            <a:pPr algn="ctr"/>
            <a:r>
              <a:rPr lang="en-US" sz="2800" dirty="0" smtClean="0">
                <a:latin typeface="Liberation Serif" pitchFamily="18" charset="0"/>
                <a:ea typeface="DejaVu Sans" pitchFamily="34" charset="0"/>
                <a:cs typeface="DejaVu Sans" pitchFamily="34" charset="0"/>
              </a:rPr>
              <a:t>(adenine)</a:t>
            </a:r>
            <a:endParaRPr lang="en-US" sz="2800" dirty="0">
              <a:latin typeface="Liberation Serif" pitchFamily="18" charset="0"/>
              <a:ea typeface="DejaVu Sans" pitchFamily="34" charset="0"/>
              <a:cs typeface="DejaVu Sans" pitchFamily="34" charset="0"/>
            </a:endParaRPr>
          </a:p>
        </p:txBody>
      </p:sp>
      <p:sp>
        <p:nvSpPr>
          <p:cNvPr id="154" name="Right Brace 153"/>
          <p:cNvSpPr/>
          <p:nvPr/>
        </p:nvSpPr>
        <p:spPr>
          <a:xfrm>
            <a:off x="6976160" y="3410721"/>
            <a:ext cx="358089" cy="2028029"/>
          </a:xfrm>
          <a:prstGeom prst="rightBrace">
            <a:avLst>
              <a:gd name="adj1" fmla="val 21633"/>
              <a:gd name="adj2" fmla="val 50000"/>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adenine"/>
          <p:cNvSpPr txBox="1"/>
          <p:nvPr/>
        </p:nvSpPr>
        <p:spPr>
          <a:xfrm>
            <a:off x="7355139" y="4185731"/>
            <a:ext cx="1117294" cy="861774"/>
          </a:xfrm>
          <a:prstGeom prst="rect">
            <a:avLst/>
          </a:prstGeom>
          <a:noFill/>
        </p:spPr>
        <p:txBody>
          <a:bodyPr wrap="none" lIns="0" tIns="0" rIns="0" bIns="0" rtlCol="0">
            <a:spAutoFit/>
          </a:bodyPr>
          <a:lstStyle/>
          <a:p>
            <a:pPr algn="ctr"/>
            <a:r>
              <a:rPr lang="en-US" sz="2800" dirty="0" smtClean="0">
                <a:latin typeface="Liberation Serif" pitchFamily="18" charset="0"/>
                <a:ea typeface="DejaVu Sans" pitchFamily="34" charset="0"/>
                <a:cs typeface="DejaVu Sans" pitchFamily="34" charset="0"/>
              </a:rPr>
              <a:t>sugar</a:t>
            </a:r>
          </a:p>
          <a:p>
            <a:pPr algn="ctr"/>
            <a:r>
              <a:rPr lang="en-US" sz="2800" dirty="0" smtClean="0">
                <a:latin typeface="Liberation Serif" pitchFamily="18" charset="0"/>
                <a:ea typeface="DejaVu Sans" pitchFamily="34" charset="0"/>
                <a:cs typeface="DejaVu Sans" pitchFamily="34" charset="0"/>
              </a:rPr>
              <a:t>(ribose)</a:t>
            </a:r>
            <a:endParaRPr lang="en-US" sz="2800" dirty="0">
              <a:latin typeface="Liberation Serif" pitchFamily="18" charset="0"/>
              <a:ea typeface="DejaVu Sans" pitchFamily="34" charset="0"/>
              <a:cs typeface="DejaVu Sans" pitchFamily="34" charset="0"/>
            </a:endParaRPr>
          </a:p>
        </p:txBody>
      </p:sp>
      <p:sp>
        <p:nvSpPr>
          <p:cNvPr id="156" name="Right Brace 155"/>
          <p:cNvSpPr/>
          <p:nvPr/>
        </p:nvSpPr>
        <p:spPr>
          <a:xfrm rot="16200000">
            <a:off x="2164328" y="190769"/>
            <a:ext cx="358089" cy="4317305"/>
          </a:xfrm>
          <a:prstGeom prst="rightBrace">
            <a:avLst>
              <a:gd name="adj1" fmla="val 21633"/>
              <a:gd name="adj2" fmla="val 50000"/>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adenine"/>
          <p:cNvSpPr txBox="1"/>
          <p:nvPr/>
        </p:nvSpPr>
        <p:spPr>
          <a:xfrm>
            <a:off x="1350478" y="1287250"/>
            <a:ext cx="2013372" cy="861774"/>
          </a:xfrm>
          <a:prstGeom prst="rect">
            <a:avLst/>
          </a:prstGeom>
          <a:noFill/>
        </p:spPr>
        <p:txBody>
          <a:bodyPr wrap="none" lIns="0" tIns="0" rIns="0" bIns="0" rtlCol="0">
            <a:spAutoFit/>
          </a:bodyPr>
          <a:lstStyle/>
          <a:p>
            <a:pPr algn="ctr"/>
            <a:r>
              <a:rPr lang="en-US" sz="2800" dirty="0" smtClean="0">
                <a:latin typeface="Liberation Serif" pitchFamily="18" charset="0"/>
                <a:ea typeface="DejaVu Sans" pitchFamily="34" charset="0"/>
                <a:cs typeface="DejaVu Sans" pitchFamily="34" charset="0"/>
              </a:rPr>
              <a:t>phosphate</a:t>
            </a:r>
          </a:p>
          <a:p>
            <a:pPr algn="ctr"/>
            <a:r>
              <a:rPr lang="en-US" sz="2800" dirty="0" smtClean="0">
                <a:latin typeface="Liberation Serif" pitchFamily="18" charset="0"/>
                <a:ea typeface="DejaVu Sans" pitchFamily="34" charset="0"/>
                <a:cs typeface="DejaVu Sans" pitchFamily="34" charset="0"/>
              </a:rPr>
              <a:t>(triphosphate)</a:t>
            </a:r>
            <a:endParaRPr lang="en-US" sz="2800" dirty="0">
              <a:latin typeface="Liberation Serif" pitchFamily="18" charset="0"/>
              <a:ea typeface="DejaVu Sans" pitchFamily="34" charset="0"/>
              <a:cs typeface="DejaVu Sans" pitchFamily="34" charset="0"/>
            </a:endParaRPr>
          </a:p>
        </p:txBody>
      </p:sp>
    </p:spTree>
    <p:extLst>
      <p:ext uri="{BB962C8B-B14F-4D97-AF65-F5344CB8AC3E}">
        <p14:creationId xmlns:p14="http://schemas.microsoft.com/office/powerpoint/2010/main" val="885820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
                                        <p:tgtEl>
                                          <p:spTgt spid="1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500"/>
                                        <p:tgtEl>
                                          <p:spTgt spid="15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
                                        <p:tgtEl>
                                          <p:spTgt spid="15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5"/>
                                        </p:tgtEl>
                                        <p:attrNameLst>
                                          <p:attrName>style.visibility</p:attrName>
                                        </p:attrNameLst>
                                      </p:cBhvr>
                                      <p:to>
                                        <p:strVal val="visible"/>
                                      </p:to>
                                    </p:set>
                                    <p:animEffect transition="in" filter="fade">
                                      <p:cBhvr>
                                        <p:cTn id="29" dur="500"/>
                                        <p:tgtEl>
                                          <p:spTgt spid="1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7"/>
                                        </p:tgtEl>
                                        <p:attrNameLst>
                                          <p:attrName>style.visibility</p:attrName>
                                        </p:attrNameLst>
                                      </p:cBhvr>
                                      <p:to>
                                        <p:strVal val="visible"/>
                                      </p:to>
                                    </p:set>
                                    <p:animEffect transition="in" filter="fade">
                                      <p:cBhvr>
                                        <p:cTn id="38"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52" grpId="0" animBg="1"/>
      <p:bldP spid="153" grpId="0"/>
      <p:bldP spid="154" grpId="0" animBg="1"/>
      <p:bldP spid="155" grpId="0"/>
      <p:bldP spid="156" grpId="0" animBg="1"/>
      <p:bldP spid="1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Lipids: not very soluble in water</a:t>
            </a:r>
            <a:r>
              <a:rPr lang="en-US" dirty="0" smtClean="0"/>
              <a:t>;</a:t>
            </a:r>
            <a:br>
              <a:rPr lang="en-US" dirty="0" smtClean="0"/>
            </a:br>
            <a:r>
              <a:rPr lang="en-US" dirty="0"/>
              <a:t>largely hydrocarbon</a:t>
            </a:r>
          </a:p>
        </p:txBody>
      </p:sp>
      <p:sp>
        <p:nvSpPr>
          <p:cNvPr id="37" name="Text Placeholder 36"/>
          <p:cNvSpPr>
            <a:spLocks noGrp="1"/>
          </p:cNvSpPr>
          <p:nvPr>
            <p:ph type="body" sz="quarter" idx="13"/>
          </p:nvPr>
        </p:nvSpPr>
        <p:spPr/>
        <p:txBody>
          <a:bodyPr/>
          <a:lstStyle/>
          <a:p>
            <a:endParaRPr lang="en-US"/>
          </a:p>
        </p:txBody>
      </p:sp>
      <p:grpSp>
        <p:nvGrpSpPr>
          <p:cNvPr id="75" name="Group 74"/>
          <p:cNvGrpSpPr/>
          <p:nvPr/>
        </p:nvGrpSpPr>
        <p:grpSpPr>
          <a:xfrm>
            <a:off x="652275" y="913565"/>
            <a:ext cx="8114078" cy="1237655"/>
            <a:chOff x="652275" y="913565"/>
            <a:chExt cx="8114078" cy="1237655"/>
          </a:xfrm>
        </p:grpSpPr>
        <p:cxnSp>
          <p:nvCxnSpPr>
            <p:cNvPr id="5" name="Straight Connector 4"/>
            <p:cNvCxnSpPr/>
            <p:nvPr/>
          </p:nvCxnSpPr>
          <p:spPr>
            <a:xfrm flipH="1">
              <a:off x="7461113"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491027"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6976803"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519949"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42184"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70634"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599084"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628587"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52275" y="1656575"/>
              <a:ext cx="485776" cy="271463"/>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5997926"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035639"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060544"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084860"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114775"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144277" y="1656575"/>
              <a:ext cx="484310" cy="27146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noChangeAspect="1"/>
            </p:cNvCxnSpPr>
            <p:nvPr/>
          </p:nvCxnSpPr>
          <p:spPr>
            <a:xfrm flipH="1" flipV="1">
              <a:off x="7946894" y="1656580"/>
              <a:ext cx="297558" cy="166786"/>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21" name="Group 20"/>
            <p:cNvGrpSpPr>
              <a:grpSpLocks/>
            </p:cNvGrpSpPr>
            <p:nvPr/>
          </p:nvGrpSpPr>
          <p:grpSpPr>
            <a:xfrm>
              <a:off x="7913550" y="1323208"/>
              <a:ext cx="61914" cy="347853"/>
              <a:chOff x="8153400" y="4562475"/>
              <a:chExt cx="61914" cy="419100"/>
            </a:xfrm>
          </p:grpSpPr>
          <p:cxnSp>
            <p:nvCxnSpPr>
              <p:cNvPr id="22" name="Straight Connector 21"/>
              <p:cNvCxnSpPr/>
              <p:nvPr/>
            </p:nvCxnSpPr>
            <p:spPr>
              <a:xfrm>
                <a:off x="8153400" y="4562475"/>
                <a:ext cx="0" cy="4191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215314" y="4562475"/>
                <a:ext cx="0" cy="41910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7726688" y="913565"/>
              <a:ext cx="436338" cy="523220"/>
            </a:xfrm>
            <a:prstGeom prst="rect">
              <a:avLst/>
            </a:prstGeom>
            <a:noFill/>
          </p:spPr>
          <p:txBody>
            <a:bodyPr wrap="none" rtlCol="0">
              <a:spAutoFit/>
            </a:bodyPr>
            <a:lstStyle/>
            <a:p>
              <a:r>
                <a:rPr lang="en-US" sz="2800" dirty="0" smtClean="0">
                  <a:solidFill>
                    <a:srgbClr val="FF0000"/>
                  </a:solidFill>
                  <a:latin typeface="+mn-lt"/>
                </a:rPr>
                <a:t>O</a:t>
              </a:r>
              <a:endParaRPr lang="en-US" sz="2800" dirty="0">
                <a:solidFill>
                  <a:srgbClr val="FF0000"/>
                </a:solidFill>
                <a:latin typeface="+mn-lt"/>
              </a:endParaRPr>
            </a:p>
          </p:txBody>
        </p:sp>
        <p:sp>
          <p:nvSpPr>
            <p:cNvPr id="25" name="TextBox 24"/>
            <p:cNvSpPr txBox="1"/>
            <p:nvPr/>
          </p:nvSpPr>
          <p:spPr>
            <a:xfrm>
              <a:off x="8198569" y="1628000"/>
              <a:ext cx="567784" cy="523220"/>
            </a:xfrm>
            <a:prstGeom prst="rect">
              <a:avLst/>
            </a:prstGeom>
            <a:noFill/>
          </p:spPr>
          <p:txBody>
            <a:bodyPr wrap="none" rtlCol="0">
              <a:spAutoFit/>
            </a:bodyPr>
            <a:lstStyle/>
            <a:p>
              <a:r>
                <a:rPr lang="en-US" sz="2800" dirty="0" smtClean="0">
                  <a:solidFill>
                    <a:srgbClr val="FF0000"/>
                  </a:solidFill>
                  <a:latin typeface="+mn-lt"/>
                </a:rPr>
                <a:t>O</a:t>
              </a:r>
              <a:r>
                <a:rPr lang="en-US" sz="2800" baseline="30000" dirty="0" smtClean="0">
                  <a:solidFill>
                    <a:srgbClr val="FF0000"/>
                  </a:solidFill>
                  <a:latin typeface="+mn-lt"/>
                </a:rPr>
                <a:t>–</a:t>
              </a:r>
              <a:endParaRPr lang="en-US" sz="2800" baseline="30000" dirty="0">
                <a:solidFill>
                  <a:srgbClr val="FF0000"/>
                </a:solidFill>
                <a:latin typeface="+mn-lt"/>
              </a:endParaRPr>
            </a:p>
          </p:txBody>
        </p:sp>
      </p:grpSp>
      <p:sp>
        <p:nvSpPr>
          <p:cNvPr id="35" name="TextBox 34"/>
          <p:cNvSpPr txBox="1"/>
          <p:nvPr/>
        </p:nvSpPr>
        <p:spPr>
          <a:xfrm>
            <a:off x="3689993" y="2072702"/>
            <a:ext cx="1757661" cy="584775"/>
          </a:xfrm>
          <a:prstGeom prst="rect">
            <a:avLst/>
          </a:prstGeom>
          <a:noFill/>
        </p:spPr>
        <p:txBody>
          <a:bodyPr wrap="none" rtlCol="0">
            <a:spAutoFit/>
          </a:bodyPr>
          <a:lstStyle/>
          <a:p>
            <a:r>
              <a:rPr lang="en-US" sz="3200" dirty="0" smtClean="0">
                <a:latin typeface="+mn-lt"/>
              </a:rPr>
              <a:t>palmitate</a:t>
            </a:r>
            <a:endParaRPr lang="en-US" sz="3200" dirty="0">
              <a:latin typeface="+mn-lt"/>
            </a:endParaRPr>
          </a:p>
        </p:txBody>
      </p:sp>
      <p:sp>
        <p:nvSpPr>
          <p:cNvPr id="36" name="TextBox 35"/>
          <p:cNvSpPr txBox="1"/>
          <p:nvPr/>
        </p:nvSpPr>
        <p:spPr>
          <a:xfrm>
            <a:off x="3564414" y="6222875"/>
            <a:ext cx="2008820" cy="584775"/>
          </a:xfrm>
          <a:prstGeom prst="rect">
            <a:avLst/>
          </a:prstGeom>
          <a:noFill/>
        </p:spPr>
        <p:txBody>
          <a:bodyPr wrap="none" rtlCol="0">
            <a:spAutoFit/>
          </a:bodyPr>
          <a:lstStyle/>
          <a:p>
            <a:r>
              <a:rPr lang="en-US" sz="3200" dirty="0" smtClean="0">
                <a:latin typeface="+mn-lt"/>
              </a:rPr>
              <a:t>cholesterol</a:t>
            </a:r>
            <a:endParaRPr lang="en-US" sz="3200" dirty="0">
              <a:latin typeface="+mn-lt"/>
            </a:endParaRPr>
          </a:p>
        </p:txBody>
      </p:sp>
      <p:grpSp>
        <p:nvGrpSpPr>
          <p:cNvPr id="74" name="Group 73"/>
          <p:cNvGrpSpPr/>
          <p:nvPr/>
        </p:nvGrpSpPr>
        <p:grpSpPr>
          <a:xfrm>
            <a:off x="843999" y="2951537"/>
            <a:ext cx="7793875" cy="3550404"/>
            <a:chOff x="843999" y="2951537"/>
            <a:chExt cx="7793875" cy="3550404"/>
          </a:xfrm>
        </p:grpSpPr>
        <p:cxnSp>
          <p:nvCxnSpPr>
            <p:cNvPr id="39" name="double bond 5-6"/>
            <p:cNvCxnSpPr/>
            <p:nvPr/>
          </p:nvCxnSpPr>
          <p:spPr>
            <a:xfrm rot="5400000">
              <a:off x="2877214" y="5616234"/>
              <a:ext cx="619597"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0" name="bond 3-4, no atom in ring"/>
            <p:cNvCxnSpPr/>
            <p:nvPr/>
          </p:nvCxnSpPr>
          <p:spPr>
            <a:xfrm flipH="1">
              <a:off x="3074083" y="4909816"/>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1" name="bond 2-3, no atom in ring"/>
            <p:cNvCxnSpPr/>
            <p:nvPr/>
          </p:nvCxnSpPr>
          <p:spPr>
            <a:xfrm>
              <a:off x="3074083" y="5261816"/>
              <a:ext cx="0" cy="70399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2" name="bond 1-2, no atom in ring"/>
            <p:cNvCxnSpPr/>
            <p:nvPr/>
          </p:nvCxnSpPr>
          <p:spPr>
            <a:xfrm>
              <a:off x="3074164" y="5965673"/>
              <a:ext cx="615537" cy="35538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3" name="bond 1-6, no atom in ring"/>
            <p:cNvCxnSpPr/>
            <p:nvPr/>
          </p:nvCxnSpPr>
          <p:spPr>
            <a:xfrm flipH="1">
              <a:off x="3689701" y="5971006"/>
              <a:ext cx="613219" cy="35404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4" name="bond 5-6"/>
            <p:cNvCxnSpPr/>
            <p:nvPr/>
          </p:nvCxnSpPr>
          <p:spPr>
            <a:xfrm rot="5400000">
              <a:off x="3950716" y="5619238"/>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bond 4-5"/>
            <p:cNvCxnSpPr/>
            <p:nvPr/>
          </p:nvCxnSpPr>
          <p:spPr>
            <a:xfrm rot="1800000">
              <a:off x="3642537" y="5089265"/>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6" name="bond 3-4, no atom in ring"/>
            <p:cNvCxnSpPr/>
            <p:nvPr/>
          </p:nvCxnSpPr>
          <p:spPr>
            <a:xfrm flipH="1">
              <a:off x="1833663" y="4905823"/>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bond 2-3, no atom in ring"/>
            <p:cNvCxnSpPr/>
            <p:nvPr/>
          </p:nvCxnSpPr>
          <p:spPr>
            <a:xfrm>
              <a:off x="1833663" y="5257823"/>
              <a:ext cx="0" cy="70399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bond 1-2, no atom in ring"/>
            <p:cNvCxnSpPr/>
            <p:nvPr/>
          </p:nvCxnSpPr>
          <p:spPr>
            <a:xfrm>
              <a:off x="1833744" y="5961680"/>
              <a:ext cx="615537" cy="35538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bond 1-6, no atom in ring"/>
            <p:cNvCxnSpPr/>
            <p:nvPr/>
          </p:nvCxnSpPr>
          <p:spPr>
            <a:xfrm flipH="1">
              <a:off x="2449281" y="5967013"/>
              <a:ext cx="613219" cy="35404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bond 4-5"/>
            <p:cNvCxnSpPr/>
            <p:nvPr/>
          </p:nvCxnSpPr>
          <p:spPr>
            <a:xfrm rot="1800000">
              <a:off x="2402117" y="5085272"/>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bond 3-4, no atom in ring"/>
            <p:cNvCxnSpPr/>
            <p:nvPr/>
          </p:nvCxnSpPr>
          <p:spPr>
            <a:xfrm flipH="1">
              <a:off x="3694302" y="3857249"/>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2" name="bond 2-3, no atom in ring"/>
            <p:cNvCxnSpPr/>
            <p:nvPr/>
          </p:nvCxnSpPr>
          <p:spPr>
            <a:xfrm>
              <a:off x="3694302" y="4209249"/>
              <a:ext cx="0" cy="70399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bond 1-6, no atom in ring"/>
            <p:cNvCxnSpPr/>
            <p:nvPr/>
          </p:nvCxnSpPr>
          <p:spPr>
            <a:xfrm flipH="1">
              <a:off x="4309920" y="4918439"/>
              <a:ext cx="613219" cy="354041"/>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4" name="bond 5-6"/>
            <p:cNvCxnSpPr/>
            <p:nvPr/>
          </p:nvCxnSpPr>
          <p:spPr>
            <a:xfrm rot="5400000">
              <a:off x="4570935" y="4566671"/>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5" name="bond 4-5"/>
            <p:cNvCxnSpPr/>
            <p:nvPr/>
          </p:nvCxnSpPr>
          <p:spPr>
            <a:xfrm rot="1800000">
              <a:off x="4262756" y="4036698"/>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6" name="bond 5-6"/>
            <p:cNvCxnSpPr/>
            <p:nvPr/>
          </p:nvCxnSpPr>
          <p:spPr>
            <a:xfrm rot="18360000">
              <a:off x="5447651" y="4852680"/>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7" name="bond 5-6"/>
            <p:cNvCxnSpPr/>
            <p:nvPr/>
          </p:nvCxnSpPr>
          <p:spPr>
            <a:xfrm rot="14040000">
              <a:off x="5444190" y="4292383"/>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8" name="bond 5-6"/>
            <p:cNvCxnSpPr/>
            <p:nvPr/>
          </p:nvCxnSpPr>
          <p:spPr>
            <a:xfrm rot="1080000">
              <a:off x="4902450" y="5027502"/>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9" name="bond 5-6"/>
            <p:cNvCxnSpPr/>
            <p:nvPr/>
          </p:nvCxnSpPr>
          <p:spPr>
            <a:xfrm rot="9720000">
              <a:off x="4905910" y="4116363"/>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0" name="bond 2-3, no atom in ring"/>
            <p:cNvCxnSpPr/>
            <p:nvPr/>
          </p:nvCxnSpPr>
          <p:spPr>
            <a:xfrm>
              <a:off x="3074164" y="4752062"/>
              <a:ext cx="0" cy="493776"/>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1" name="bond 3-4, no atom in ring"/>
            <p:cNvCxnSpPr/>
            <p:nvPr/>
          </p:nvCxnSpPr>
          <p:spPr>
            <a:xfrm flipH="1">
              <a:off x="1336979" y="5957837"/>
              <a:ext cx="496766" cy="286807"/>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2" name="bond 2-3, no atom in ring"/>
            <p:cNvCxnSpPr/>
            <p:nvPr/>
          </p:nvCxnSpPr>
          <p:spPr>
            <a:xfrm>
              <a:off x="4915530" y="3718394"/>
              <a:ext cx="0" cy="490852"/>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3" name="bond 4-5"/>
            <p:cNvCxnSpPr/>
            <p:nvPr/>
          </p:nvCxnSpPr>
          <p:spPr>
            <a:xfrm rot="1800000">
              <a:off x="4932384" y="3127559"/>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4" name="bond 3-4, no atom in ring"/>
            <p:cNvCxnSpPr/>
            <p:nvPr/>
          </p:nvCxnSpPr>
          <p:spPr>
            <a:xfrm flipH="1">
              <a:off x="5589308" y="2951537"/>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5" name="bond 4-5"/>
            <p:cNvCxnSpPr/>
            <p:nvPr/>
          </p:nvCxnSpPr>
          <p:spPr>
            <a:xfrm rot="1800000">
              <a:off x="6151825" y="3127515"/>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6" name="bond 3-4, no atom in ring"/>
            <p:cNvCxnSpPr/>
            <p:nvPr/>
          </p:nvCxnSpPr>
          <p:spPr>
            <a:xfrm flipH="1">
              <a:off x="6808749" y="2951537"/>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bond 4-5"/>
            <p:cNvCxnSpPr/>
            <p:nvPr/>
          </p:nvCxnSpPr>
          <p:spPr>
            <a:xfrm rot="1800000">
              <a:off x="7371267" y="3127515"/>
              <a:ext cx="704088" cy="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8" name="bond 3-4, no atom in ring"/>
            <p:cNvCxnSpPr/>
            <p:nvPr/>
          </p:nvCxnSpPr>
          <p:spPr>
            <a:xfrm flipH="1">
              <a:off x="8028191" y="2951537"/>
              <a:ext cx="609683" cy="352000"/>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9" name="bond 2-3, no atom in ring"/>
            <p:cNvCxnSpPr/>
            <p:nvPr/>
          </p:nvCxnSpPr>
          <p:spPr>
            <a:xfrm>
              <a:off x="8028191" y="3303581"/>
              <a:ext cx="0" cy="70399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43999" y="6101831"/>
              <a:ext cx="551754" cy="400110"/>
            </a:xfrm>
            <a:prstGeom prst="rect">
              <a:avLst/>
            </a:prstGeom>
            <a:noFill/>
          </p:spPr>
          <p:txBody>
            <a:bodyPr wrap="none" rtlCol="0">
              <a:spAutoFit/>
            </a:bodyPr>
            <a:lstStyle/>
            <a:p>
              <a:r>
                <a:rPr lang="en-US" sz="2000" dirty="0" smtClean="0">
                  <a:solidFill>
                    <a:srgbClr val="FF0000"/>
                  </a:solidFill>
                  <a:latin typeface="+mn-lt"/>
                </a:rPr>
                <a:t>HO</a:t>
              </a:r>
              <a:endParaRPr lang="en-US" sz="2000" dirty="0">
                <a:solidFill>
                  <a:srgbClr val="FF0000"/>
                </a:solidFill>
                <a:latin typeface="+mn-lt"/>
              </a:endParaRPr>
            </a:p>
          </p:txBody>
        </p:sp>
        <p:cxnSp>
          <p:nvCxnSpPr>
            <p:cNvPr id="71" name="bond 2-3, no atom in ring"/>
            <p:cNvCxnSpPr/>
            <p:nvPr/>
          </p:nvCxnSpPr>
          <p:spPr>
            <a:xfrm>
              <a:off x="5593232" y="3303581"/>
              <a:ext cx="0" cy="703994"/>
            </a:xfrm>
            <a:prstGeom prst="line">
              <a:avLst/>
            </a:prstGeom>
            <a:ln w="285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89328" y="4386697"/>
              <a:ext cx="612668" cy="400110"/>
            </a:xfrm>
            <a:prstGeom prst="rect">
              <a:avLst/>
            </a:prstGeom>
            <a:noFill/>
          </p:spPr>
          <p:txBody>
            <a:bodyPr wrap="none" rtlCol="0">
              <a:spAutoFit/>
            </a:bodyPr>
            <a:lstStyle/>
            <a:p>
              <a:r>
                <a:rPr lang="en-US" sz="2000" dirty="0" smtClean="0">
                  <a:latin typeface="+mn-lt"/>
                </a:rPr>
                <a:t>CH</a:t>
              </a:r>
              <a:r>
                <a:rPr lang="en-US" sz="2000" baseline="-25000" dirty="0" smtClean="0">
                  <a:latin typeface="+mn-lt"/>
                </a:rPr>
                <a:t>3</a:t>
              </a:r>
              <a:endParaRPr lang="en-US" sz="2000" baseline="-25000" dirty="0">
                <a:latin typeface="+mn-lt"/>
              </a:endParaRPr>
            </a:p>
          </p:txBody>
        </p:sp>
        <p:sp>
          <p:nvSpPr>
            <p:cNvPr id="73" name="TextBox 72"/>
            <p:cNvSpPr txBox="1"/>
            <p:nvPr/>
          </p:nvSpPr>
          <p:spPr>
            <a:xfrm>
              <a:off x="4735368" y="3358831"/>
              <a:ext cx="612668" cy="400110"/>
            </a:xfrm>
            <a:prstGeom prst="rect">
              <a:avLst/>
            </a:prstGeom>
            <a:noFill/>
          </p:spPr>
          <p:txBody>
            <a:bodyPr wrap="none" rtlCol="0">
              <a:spAutoFit/>
            </a:bodyPr>
            <a:lstStyle/>
            <a:p>
              <a:r>
                <a:rPr lang="en-US" sz="2000" dirty="0" smtClean="0">
                  <a:latin typeface="+mn-lt"/>
                </a:rPr>
                <a:t>CH</a:t>
              </a:r>
              <a:r>
                <a:rPr lang="en-US" sz="2000" baseline="-25000" dirty="0" smtClean="0">
                  <a:latin typeface="+mn-lt"/>
                </a:rPr>
                <a:t>3</a:t>
              </a:r>
              <a:endParaRPr lang="en-US" sz="2000" baseline="-25000" dirty="0">
                <a:latin typeface="+mn-lt"/>
              </a:endParaRPr>
            </a:p>
          </p:txBody>
        </p:sp>
      </p:grpSp>
    </p:spTree>
    <p:extLst>
      <p:ext uri="{BB962C8B-B14F-4D97-AF65-F5344CB8AC3E}">
        <p14:creationId xmlns:p14="http://schemas.microsoft.com/office/powerpoint/2010/main" val="26911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right)">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Learning Objective:</a:t>
            </a:r>
            <a:endParaRPr lang="en-US" dirty="0"/>
          </a:p>
        </p:txBody>
      </p:sp>
      <p:sp>
        <p:nvSpPr>
          <p:cNvPr id="5" name="Content Placeholder 4"/>
          <p:cNvSpPr>
            <a:spLocks noGrp="1"/>
          </p:cNvSpPr>
          <p:nvPr>
            <p:ph idx="1"/>
          </p:nvPr>
        </p:nvSpPr>
        <p:spPr>
          <a:xfrm>
            <a:off x="0" y="533400"/>
            <a:ext cx="9144000" cy="646327"/>
          </a:xfrm>
        </p:spPr>
        <p:txBody>
          <a:bodyPr/>
          <a:lstStyle/>
          <a:p>
            <a:r>
              <a:rPr lang="en-US" dirty="0" smtClean="0">
                <a:latin typeface="Cambria" pitchFamily="18" charset="0"/>
              </a:rPr>
              <a:t>Know what a residue is.</a:t>
            </a:r>
            <a:endParaRPr lang="en-US" dirty="0"/>
          </a:p>
        </p:txBody>
      </p:sp>
      <p:sp>
        <p:nvSpPr>
          <p:cNvPr id="7" name="Text Placeholder 6"/>
          <p:cNvSpPr>
            <a:spLocks noGrp="1"/>
          </p:cNvSpPr>
          <p:nvPr>
            <p:ph type="body" sz="quarter" idx="13"/>
          </p:nvPr>
        </p:nvSpPr>
        <p:spPr>
          <a:xfrm>
            <a:off x="0" y="6457890"/>
            <a:ext cx="184702" cy="397172"/>
          </a:xfrm>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Formation of polymers from monomers</a:t>
            </a:r>
          </a:p>
        </p:txBody>
      </p:sp>
      <p:sp>
        <p:nvSpPr>
          <p:cNvPr id="4" name="Text Placeholder 3"/>
          <p:cNvSpPr>
            <a:spLocks noGrp="1"/>
          </p:cNvSpPr>
          <p:nvPr>
            <p:ph type="body" sz="quarter" idx="13"/>
          </p:nvPr>
        </p:nvSpPr>
        <p:spPr>
          <a:xfrm>
            <a:off x="1" y="6457891"/>
            <a:ext cx="184720" cy="400105"/>
          </a:xfrm>
        </p:spPr>
        <p:txBody>
          <a:bodyPr/>
          <a:lstStyle/>
          <a:p>
            <a:endParaRPr lang="en-US" dirty="0"/>
          </a:p>
        </p:txBody>
      </p:sp>
      <p:sp>
        <p:nvSpPr>
          <p:cNvPr id="2" name="TextBox 1"/>
          <p:cNvSpPr txBox="1"/>
          <p:nvPr/>
        </p:nvSpPr>
        <p:spPr>
          <a:xfrm>
            <a:off x="467457" y="4063425"/>
            <a:ext cx="1952009" cy="584775"/>
          </a:xfrm>
          <a:prstGeom prst="rect">
            <a:avLst/>
          </a:prstGeom>
          <a:noFill/>
        </p:spPr>
        <p:txBody>
          <a:bodyPr wrap="none" rtlCol="0">
            <a:spAutoFit/>
          </a:bodyPr>
          <a:lstStyle/>
          <a:p>
            <a:r>
              <a:rPr lang="en-US" sz="3200" dirty="0" smtClean="0">
                <a:latin typeface="+mn-lt"/>
              </a:rPr>
              <a:t>monomers</a:t>
            </a:r>
          </a:p>
        </p:txBody>
      </p:sp>
      <p:sp>
        <p:nvSpPr>
          <p:cNvPr id="6" name="TextBox 5"/>
          <p:cNvSpPr txBox="1"/>
          <p:nvPr/>
        </p:nvSpPr>
        <p:spPr>
          <a:xfrm>
            <a:off x="6172200" y="3234750"/>
            <a:ext cx="1586203" cy="584775"/>
          </a:xfrm>
          <a:prstGeom prst="rect">
            <a:avLst/>
          </a:prstGeom>
          <a:noFill/>
        </p:spPr>
        <p:txBody>
          <a:bodyPr wrap="none" rtlCol="0">
            <a:spAutoFit/>
          </a:bodyPr>
          <a:lstStyle/>
          <a:p>
            <a:r>
              <a:rPr lang="en-US" sz="3200" dirty="0" smtClean="0">
                <a:latin typeface="+mn-lt"/>
              </a:rPr>
              <a:t>polymer</a:t>
            </a:r>
          </a:p>
        </p:txBody>
      </p:sp>
      <p:sp>
        <p:nvSpPr>
          <p:cNvPr id="7" name="TextBox 6"/>
          <p:cNvSpPr txBox="1"/>
          <p:nvPr/>
        </p:nvSpPr>
        <p:spPr>
          <a:xfrm>
            <a:off x="5943600" y="2057400"/>
            <a:ext cx="1390061" cy="584775"/>
          </a:xfrm>
          <a:prstGeom prst="rect">
            <a:avLst/>
          </a:prstGeom>
          <a:noFill/>
        </p:spPr>
        <p:txBody>
          <a:bodyPr wrap="none" rtlCol="0">
            <a:spAutoFit/>
          </a:bodyPr>
          <a:lstStyle/>
          <a:p>
            <a:r>
              <a:rPr lang="en-US" sz="3200" dirty="0" smtClean="0">
                <a:latin typeface="+mn-lt"/>
              </a:rPr>
              <a:t>residue</a:t>
            </a:r>
          </a:p>
        </p:txBody>
      </p:sp>
      <p:cxnSp>
        <p:nvCxnSpPr>
          <p:cNvPr id="5" name="Straight Arrow Connector 4"/>
          <p:cNvCxnSpPr/>
          <p:nvPr/>
        </p:nvCxnSpPr>
        <p:spPr>
          <a:xfrm>
            <a:off x="3048000" y="3016031"/>
            <a:ext cx="1600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Left Bracket 9"/>
          <p:cNvSpPr/>
          <p:nvPr/>
        </p:nvSpPr>
        <p:spPr>
          <a:xfrm rot="5400000">
            <a:off x="6626873" y="2268174"/>
            <a:ext cx="76200" cy="671803"/>
          </a:xfrm>
          <a:prstGeom prst="leftBracket">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76200" y="1739428"/>
            <a:ext cx="2532907" cy="2222972"/>
            <a:chOff x="76200" y="1739428"/>
            <a:chExt cx="2532907" cy="2222972"/>
          </a:xfrm>
        </p:grpSpPr>
        <p:sp>
          <p:nvSpPr>
            <p:cNvPr id="12" name="Snip Same Side Corner Rectangle 11"/>
            <p:cNvSpPr/>
            <p:nvPr/>
          </p:nvSpPr>
          <p:spPr>
            <a:xfrm rot="3700727">
              <a:off x="257907" y="3390900"/>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Same Side Corner Rectangle 14"/>
            <p:cNvSpPr/>
            <p:nvPr/>
          </p:nvSpPr>
          <p:spPr>
            <a:xfrm rot="8954655">
              <a:off x="1930308" y="2116514"/>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Same Side Corner Rectangle 15"/>
            <p:cNvSpPr/>
            <p:nvPr/>
          </p:nvSpPr>
          <p:spPr>
            <a:xfrm rot="7522594">
              <a:off x="1015908" y="1625128"/>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ame Side Corner Rectangle 16"/>
            <p:cNvSpPr/>
            <p:nvPr/>
          </p:nvSpPr>
          <p:spPr>
            <a:xfrm rot="20041492">
              <a:off x="76200" y="2268914"/>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rot="14148200">
              <a:off x="2037607" y="3068214"/>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ame Side Corner Rectangle 18"/>
            <p:cNvSpPr/>
            <p:nvPr/>
          </p:nvSpPr>
          <p:spPr>
            <a:xfrm rot="15950421">
              <a:off x="1063533" y="2954714"/>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53000" y="2718375"/>
            <a:ext cx="4114800" cy="457200"/>
            <a:chOff x="3976379" y="1428751"/>
            <a:chExt cx="4114800" cy="457200"/>
          </a:xfrm>
        </p:grpSpPr>
        <p:sp>
          <p:nvSpPr>
            <p:cNvPr id="20" name="Snip Same Side Corner Rectangle 19"/>
            <p:cNvSpPr/>
            <p:nvPr/>
          </p:nvSpPr>
          <p:spPr>
            <a:xfrm rot="5400000">
              <a:off x="6148079" y="1314451"/>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462279" y="1314451"/>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5400000">
              <a:off x="47764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Same Side Corner Rectangle 22"/>
            <p:cNvSpPr/>
            <p:nvPr/>
          </p:nvSpPr>
          <p:spPr>
            <a:xfrm rot="5400000">
              <a:off x="4090679" y="1314451"/>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Same Side Corner Rectangle 23"/>
            <p:cNvSpPr/>
            <p:nvPr/>
          </p:nvSpPr>
          <p:spPr>
            <a:xfrm rot="5400000">
              <a:off x="68338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nip Same Side Corner Rectangle 24"/>
            <p:cNvSpPr/>
            <p:nvPr/>
          </p:nvSpPr>
          <p:spPr>
            <a:xfrm rot="5400000">
              <a:off x="7519679" y="1314451"/>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67457" y="5410200"/>
            <a:ext cx="6980309" cy="584775"/>
          </a:xfrm>
          <a:prstGeom prst="rect">
            <a:avLst/>
          </a:prstGeom>
          <a:noFill/>
        </p:spPr>
        <p:txBody>
          <a:bodyPr wrap="none" rtlCol="0">
            <a:spAutoFit/>
          </a:bodyPr>
          <a:lstStyle/>
          <a:p>
            <a:r>
              <a:rPr lang="en-US" sz="3200" dirty="0">
                <a:latin typeface="+mn-lt"/>
              </a:rPr>
              <a:t>Residue:  </a:t>
            </a:r>
            <a:r>
              <a:rPr lang="en-US" sz="3200" dirty="0" smtClean="0">
                <a:latin typeface="+mn-lt"/>
              </a:rPr>
              <a:t>a monomeric unit </a:t>
            </a:r>
            <a:r>
              <a:rPr lang="en-US" sz="3200" dirty="0">
                <a:latin typeface="+mn-lt"/>
              </a:rPr>
              <a:t>in </a:t>
            </a:r>
            <a:r>
              <a:rPr lang="en-US" sz="3200" dirty="0" smtClean="0">
                <a:latin typeface="+mn-lt"/>
              </a:rPr>
              <a:t>a polymer</a:t>
            </a:r>
            <a:endParaRPr lang="en-US"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4000"/>
                            </p:stCondLst>
                            <p:childTnLst>
                              <p:par>
                                <p:cTn id="13" presetID="22" presetClass="entr" presetSubtype="8"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6000"/>
                            </p:stCondLst>
                            <p:childTnLst>
                              <p:par>
                                <p:cTn id="21" presetID="22" presetClass="entr" presetSubtype="8"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000"/>
                            </p:stCondLst>
                            <p:childTnLst>
                              <p:par>
                                <p:cTn id="34" presetID="10" presetClass="entr" presetSubtype="0" fill="hold" grpId="0" nodeType="afterEffect">
                                  <p:stCondLst>
                                    <p:cond delay="2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l"/>
            <a:r>
              <a:rPr lang="en-US" dirty="0"/>
              <a:t>Functions of biopolymers</a:t>
            </a:r>
            <a:endParaRPr lang="en-US" dirty="0" smtClean="0"/>
          </a:p>
        </p:txBody>
      </p:sp>
      <p:sp>
        <p:nvSpPr>
          <p:cNvPr id="4" name="Text Placeholder 3"/>
          <p:cNvSpPr>
            <a:spLocks noGrp="1"/>
          </p:cNvSpPr>
          <p:nvPr>
            <p:ph type="body" sz="quarter" idx="13"/>
          </p:nvPr>
        </p:nvSpPr>
        <p:spPr>
          <a:xfrm>
            <a:off x="1" y="6457891"/>
            <a:ext cx="184720" cy="400105"/>
          </a:xfrm>
        </p:spPr>
        <p:txBody>
          <a:bodyPr/>
          <a:lstStyle/>
          <a:p>
            <a:endParaRPr lang="en-US" dirty="0"/>
          </a:p>
        </p:txBody>
      </p:sp>
      <p:sp>
        <p:nvSpPr>
          <p:cNvPr id="6" name="TextBox 5"/>
          <p:cNvSpPr txBox="1"/>
          <p:nvPr/>
        </p:nvSpPr>
        <p:spPr>
          <a:xfrm>
            <a:off x="5772150" y="2838450"/>
            <a:ext cx="1586203" cy="584775"/>
          </a:xfrm>
          <a:prstGeom prst="rect">
            <a:avLst/>
          </a:prstGeom>
          <a:noFill/>
        </p:spPr>
        <p:txBody>
          <a:bodyPr wrap="none" rtlCol="0">
            <a:spAutoFit/>
          </a:bodyPr>
          <a:lstStyle/>
          <a:p>
            <a:r>
              <a:rPr lang="en-US" sz="3200" dirty="0" smtClean="0">
                <a:latin typeface="+mn-lt"/>
              </a:rPr>
              <a:t>polymer</a:t>
            </a:r>
          </a:p>
        </p:txBody>
      </p:sp>
      <p:grpSp>
        <p:nvGrpSpPr>
          <p:cNvPr id="13" name="Group 12"/>
          <p:cNvGrpSpPr/>
          <p:nvPr/>
        </p:nvGrpSpPr>
        <p:grpSpPr>
          <a:xfrm>
            <a:off x="4552950" y="2322075"/>
            <a:ext cx="4114800" cy="457200"/>
            <a:chOff x="3976379" y="1428751"/>
            <a:chExt cx="4114800" cy="457200"/>
          </a:xfrm>
        </p:grpSpPr>
        <p:sp>
          <p:nvSpPr>
            <p:cNvPr id="20" name="Snip Same Side Corner Rectangle 19"/>
            <p:cNvSpPr/>
            <p:nvPr/>
          </p:nvSpPr>
          <p:spPr>
            <a:xfrm rot="5400000">
              <a:off x="6148079" y="1314451"/>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462279" y="1314451"/>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5400000">
              <a:off x="47764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Same Side Corner Rectangle 22"/>
            <p:cNvSpPr/>
            <p:nvPr/>
          </p:nvSpPr>
          <p:spPr>
            <a:xfrm rot="5400000">
              <a:off x="4090679" y="1314451"/>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Same Side Corner Rectangle 23"/>
            <p:cNvSpPr/>
            <p:nvPr/>
          </p:nvSpPr>
          <p:spPr>
            <a:xfrm rot="5400000">
              <a:off x="68338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nip Same Side Corner Rectangle 24"/>
            <p:cNvSpPr/>
            <p:nvPr/>
          </p:nvSpPr>
          <p:spPr>
            <a:xfrm rot="5400000">
              <a:off x="7519679" y="1314451"/>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3039207" y="3404175"/>
            <a:ext cx="4971361" cy="584775"/>
          </a:xfrm>
          <a:prstGeom prst="rect">
            <a:avLst/>
          </a:prstGeom>
          <a:noFill/>
        </p:spPr>
        <p:txBody>
          <a:bodyPr wrap="none" rtlCol="0">
            <a:spAutoFit/>
          </a:bodyPr>
          <a:lstStyle/>
          <a:p>
            <a:r>
              <a:rPr lang="en-US" sz="3200" dirty="0" smtClean="0">
                <a:latin typeface="+mn-lt"/>
              </a:rPr>
              <a:t>The polymer has a direction.</a:t>
            </a:r>
            <a:endParaRPr lang="en-US" sz="3200" dirty="0">
              <a:latin typeface="+mn-lt"/>
            </a:endParaRPr>
          </a:p>
        </p:txBody>
      </p:sp>
      <p:cxnSp>
        <p:nvCxnSpPr>
          <p:cNvPr id="27" name="Straight Arrow Connector 26"/>
          <p:cNvCxnSpPr/>
          <p:nvPr/>
        </p:nvCxnSpPr>
        <p:spPr>
          <a:xfrm flipV="1">
            <a:off x="4731530" y="2815500"/>
            <a:ext cx="414311" cy="701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784" y="603795"/>
            <a:ext cx="3805144" cy="1569660"/>
          </a:xfrm>
          <a:prstGeom prst="rect">
            <a:avLst/>
          </a:prstGeom>
          <a:noFill/>
        </p:spPr>
        <p:txBody>
          <a:bodyPr wrap="none" rtlCol="0">
            <a:spAutoFit/>
          </a:bodyPr>
          <a:lstStyle/>
          <a:p>
            <a:pPr marL="457200" indent="-457200">
              <a:buFont typeface="Arial" pitchFamily="34" charset="0"/>
              <a:buChar char="•"/>
            </a:pPr>
            <a:r>
              <a:rPr lang="en-US" sz="3200" dirty="0">
                <a:latin typeface="+mn-lt"/>
              </a:rPr>
              <a:t>i</a:t>
            </a:r>
            <a:r>
              <a:rPr lang="en-US" sz="3200" dirty="0" smtClean="0">
                <a:latin typeface="+mn-lt"/>
              </a:rPr>
              <a:t>nformation</a:t>
            </a:r>
          </a:p>
          <a:p>
            <a:pPr marL="457200" indent="-457200">
              <a:buFont typeface="Arial" pitchFamily="34" charset="0"/>
              <a:buChar char="•"/>
            </a:pPr>
            <a:r>
              <a:rPr lang="en-US" sz="3200" dirty="0" smtClean="0">
                <a:latin typeface="+mn-lt"/>
              </a:rPr>
              <a:t>energy &amp; structure</a:t>
            </a:r>
          </a:p>
          <a:p>
            <a:pPr marL="457200" indent="-457200">
              <a:buFont typeface="Arial" pitchFamily="34" charset="0"/>
              <a:buChar char="•"/>
            </a:pPr>
            <a:r>
              <a:rPr lang="en-US" sz="3200" dirty="0" smtClean="0">
                <a:latin typeface="+mn-lt"/>
              </a:rPr>
              <a:t>catalyst</a:t>
            </a:r>
            <a:endParaRPr lang="en-US" sz="3200" dirty="0">
              <a:latin typeface="+mn-lt"/>
            </a:endParaRPr>
          </a:p>
        </p:txBody>
      </p:sp>
    </p:spTree>
    <p:extLst>
      <p:ext uri="{BB962C8B-B14F-4D97-AF65-F5344CB8AC3E}">
        <p14:creationId xmlns:p14="http://schemas.microsoft.com/office/powerpoint/2010/main" val="17627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fade">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fade">
                                      <p:cBhvr>
                                        <p:cTn id="21" dur="500"/>
                                        <p:tgtEl>
                                          <p:spTgt spid="2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xEl>
                                              <p:pRg st="2" end="2"/>
                                            </p:txEl>
                                          </p:spTgt>
                                        </p:tgtEl>
                                        <p:attrNameLst>
                                          <p:attrName>style.visibility</p:attrName>
                                        </p:attrNameLst>
                                      </p:cBhvr>
                                      <p:to>
                                        <p:strVal val="visible"/>
                                      </p:to>
                                    </p:set>
                                    <p:animEffect transition="in" filter="fade">
                                      <p:cBhvr>
                                        <p:cTn id="26"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Learning Objective:</a:t>
            </a:r>
            <a:endParaRPr lang="en-US" dirty="0"/>
          </a:p>
        </p:txBody>
      </p:sp>
      <p:sp>
        <p:nvSpPr>
          <p:cNvPr id="5" name="Content Placeholder 4"/>
          <p:cNvSpPr>
            <a:spLocks noGrp="1"/>
          </p:cNvSpPr>
          <p:nvPr>
            <p:ph idx="1"/>
          </p:nvPr>
        </p:nvSpPr>
        <p:spPr>
          <a:xfrm>
            <a:off x="0" y="533400"/>
            <a:ext cx="9144000" cy="1200803"/>
          </a:xfrm>
        </p:spPr>
        <p:txBody>
          <a:bodyPr/>
          <a:lstStyle/>
          <a:p>
            <a:r>
              <a:rPr lang="en-US" dirty="0" smtClean="0">
                <a:latin typeface="Cambria" pitchFamily="18" charset="0"/>
              </a:rPr>
              <a:t>Describe the three major kinds of biological polymers.</a:t>
            </a:r>
            <a:endParaRPr lang="en-US" dirty="0"/>
          </a:p>
        </p:txBody>
      </p:sp>
      <p:sp>
        <p:nvSpPr>
          <p:cNvPr id="7" name="Text Placeholder 6"/>
          <p:cNvSpPr>
            <a:spLocks noGrp="1"/>
          </p:cNvSpPr>
          <p:nvPr>
            <p:ph type="body" sz="quarter" idx="13"/>
          </p:nvPr>
        </p:nvSpPr>
        <p:spPr>
          <a:xfrm>
            <a:off x="0" y="6457890"/>
            <a:ext cx="184702" cy="397172"/>
          </a:xfrm>
        </p:spPr>
        <p:txBody>
          <a:bodyPr/>
          <a:lstStyle/>
          <a:p>
            <a:endParaRPr lang="en-US"/>
          </a:p>
        </p:txBody>
      </p:sp>
    </p:spTree>
    <p:extLst>
      <p:ext uri="{BB962C8B-B14F-4D97-AF65-F5344CB8AC3E}">
        <p14:creationId xmlns:p14="http://schemas.microsoft.com/office/powerpoint/2010/main" val="4180551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The three kinds of biological polymers</a:t>
            </a:r>
          </a:p>
        </p:txBody>
      </p:sp>
      <p:sp>
        <p:nvSpPr>
          <p:cNvPr id="4" name="Text Placeholder 3"/>
          <p:cNvSpPr>
            <a:spLocks noGrp="1"/>
          </p:cNvSpPr>
          <p:nvPr>
            <p:ph type="body" sz="quarter" idx="13"/>
          </p:nvPr>
        </p:nvSpPr>
        <p:spPr>
          <a:xfrm>
            <a:off x="1" y="6457891"/>
            <a:ext cx="184720" cy="400105"/>
          </a:xfrm>
        </p:spPr>
        <p:txBody>
          <a:bodyPr/>
          <a:lstStyle/>
          <a:p>
            <a:endParaRPr lang="en-US" dirty="0"/>
          </a:p>
        </p:txBody>
      </p:sp>
      <p:sp>
        <p:nvSpPr>
          <p:cNvPr id="2" name="TextBox 1"/>
          <p:cNvSpPr txBox="1"/>
          <p:nvPr/>
        </p:nvSpPr>
        <p:spPr>
          <a:xfrm>
            <a:off x="467457" y="3101400"/>
            <a:ext cx="1952009" cy="584775"/>
          </a:xfrm>
          <a:prstGeom prst="rect">
            <a:avLst/>
          </a:prstGeom>
          <a:noFill/>
        </p:spPr>
        <p:txBody>
          <a:bodyPr wrap="none" rtlCol="0">
            <a:spAutoFit/>
          </a:bodyPr>
          <a:lstStyle/>
          <a:p>
            <a:r>
              <a:rPr lang="en-US" sz="3200" dirty="0" smtClean="0">
                <a:latin typeface="+mn-lt"/>
              </a:rPr>
              <a:t>monomers</a:t>
            </a:r>
          </a:p>
        </p:txBody>
      </p:sp>
      <p:sp>
        <p:nvSpPr>
          <p:cNvPr id="6" name="TextBox 5"/>
          <p:cNvSpPr txBox="1"/>
          <p:nvPr/>
        </p:nvSpPr>
        <p:spPr>
          <a:xfrm>
            <a:off x="6172200" y="2272725"/>
            <a:ext cx="1586203" cy="584775"/>
          </a:xfrm>
          <a:prstGeom prst="rect">
            <a:avLst/>
          </a:prstGeom>
          <a:noFill/>
        </p:spPr>
        <p:txBody>
          <a:bodyPr wrap="none" rtlCol="0">
            <a:spAutoFit/>
          </a:bodyPr>
          <a:lstStyle/>
          <a:p>
            <a:r>
              <a:rPr lang="en-US" sz="3200" dirty="0" smtClean="0">
                <a:latin typeface="+mn-lt"/>
              </a:rPr>
              <a:t>polymer</a:t>
            </a:r>
          </a:p>
        </p:txBody>
      </p:sp>
      <p:cxnSp>
        <p:nvCxnSpPr>
          <p:cNvPr id="5" name="Straight Arrow Connector 4"/>
          <p:cNvCxnSpPr/>
          <p:nvPr/>
        </p:nvCxnSpPr>
        <p:spPr>
          <a:xfrm>
            <a:off x="3048000" y="2054006"/>
            <a:ext cx="1600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6200" y="777403"/>
            <a:ext cx="2532907" cy="2222972"/>
            <a:chOff x="76200" y="1739428"/>
            <a:chExt cx="2532907" cy="2222972"/>
          </a:xfrm>
        </p:grpSpPr>
        <p:sp>
          <p:nvSpPr>
            <p:cNvPr id="12" name="Snip Same Side Corner Rectangle 11"/>
            <p:cNvSpPr/>
            <p:nvPr/>
          </p:nvSpPr>
          <p:spPr>
            <a:xfrm rot="3700727">
              <a:off x="257907" y="3390900"/>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Same Side Corner Rectangle 14"/>
            <p:cNvSpPr/>
            <p:nvPr/>
          </p:nvSpPr>
          <p:spPr>
            <a:xfrm rot="8954655">
              <a:off x="1930308" y="2116514"/>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Same Side Corner Rectangle 15"/>
            <p:cNvSpPr/>
            <p:nvPr/>
          </p:nvSpPr>
          <p:spPr>
            <a:xfrm rot="7522594">
              <a:off x="1015908" y="1625128"/>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ame Side Corner Rectangle 16"/>
            <p:cNvSpPr/>
            <p:nvPr/>
          </p:nvSpPr>
          <p:spPr>
            <a:xfrm rot="20041492">
              <a:off x="76200" y="2268914"/>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rot="14148200">
              <a:off x="2037607" y="3068214"/>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ame Side Corner Rectangle 18"/>
            <p:cNvSpPr/>
            <p:nvPr/>
          </p:nvSpPr>
          <p:spPr>
            <a:xfrm rot="15950421">
              <a:off x="1063533" y="2954714"/>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53000" y="1756350"/>
            <a:ext cx="4114800" cy="457200"/>
            <a:chOff x="3976379" y="1428751"/>
            <a:chExt cx="4114800" cy="457200"/>
          </a:xfrm>
        </p:grpSpPr>
        <p:sp>
          <p:nvSpPr>
            <p:cNvPr id="20" name="Snip Same Side Corner Rectangle 19"/>
            <p:cNvSpPr/>
            <p:nvPr/>
          </p:nvSpPr>
          <p:spPr>
            <a:xfrm rot="5400000">
              <a:off x="6148079" y="1314451"/>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462279" y="1314451"/>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5400000">
              <a:off x="47764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Same Side Corner Rectangle 22"/>
            <p:cNvSpPr/>
            <p:nvPr/>
          </p:nvSpPr>
          <p:spPr>
            <a:xfrm rot="5400000">
              <a:off x="4090679" y="1314451"/>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Same Side Corner Rectangle 23"/>
            <p:cNvSpPr/>
            <p:nvPr/>
          </p:nvSpPr>
          <p:spPr>
            <a:xfrm rot="5400000">
              <a:off x="68338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nip Same Side Corner Rectangle 24"/>
            <p:cNvSpPr/>
            <p:nvPr/>
          </p:nvSpPr>
          <p:spPr>
            <a:xfrm rot="5400000">
              <a:off x="7519679" y="1314451"/>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67457" y="3781425"/>
            <a:ext cx="2169184" cy="584775"/>
          </a:xfrm>
          <a:prstGeom prst="rect">
            <a:avLst/>
          </a:prstGeom>
          <a:noFill/>
        </p:spPr>
        <p:txBody>
          <a:bodyPr wrap="none" rtlCol="0">
            <a:spAutoFit/>
          </a:bodyPr>
          <a:lstStyle/>
          <a:p>
            <a:r>
              <a:rPr lang="en-US" sz="3200" dirty="0" smtClean="0">
                <a:latin typeface="+mn-lt"/>
              </a:rPr>
              <a:t>amino acids</a:t>
            </a:r>
            <a:endParaRPr lang="en-US" sz="3200" dirty="0">
              <a:latin typeface="+mn-lt"/>
            </a:endParaRPr>
          </a:p>
        </p:txBody>
      </p:sp>
      <p:sp>
        <p:nvSpPr>
          <p:cNvPr id="26" name="TextBox 25"/>
          <p:cNvSpPr txBox="1"/>
          <p:nvPr/>
        </p:nvSpPr>
        <p:spPr>
          <a:xfrm>
            <a:off x="6161683" y="3781425"/>
            <a:ext cx="1553567" cy="584775"/>
          </a:xfrm>
          <a:prstGeom prst="rect">
            <a:avLst/>
          </a:prstGeom>
          <a:noFill/>
        </p:spPr>
        <p:txBody>
          <a:bodyPr wrap="none" rtlCol="0">
            <a:spAutoFit/>
          </a:bodyPr>
          <a:lstStyle/>
          <a:p>
            <a:r>
              <a:rPr lang="en-US" sz="3200" dirty="0" smtClean="0">
                <a:latin typeface="+mn-lt"/>
              </a:rPr>
              <a:t>proteins</a:t>
            </a:r>
            <a:endParaRPr lang="en-US" sz="3200" dirty="0">
              <a:latin typeface="+mn-lt"/>
            </a:endParaRPr>
          </a:p>
        </p:txBody>
      </p:sp>
      <p:sp>
        <p:nvSpPr>
          <p:cNvPr id="27" name="TextBox 26"/>
          <p:cNvSpPr txBox="1"/>
          <p:nvPr/>
        </p:nvSpPr>
        <p:spPr>
          <a:xfrm>
            <a:off x="3399433" y="3781425"/>
            <a:ext cx="1472711" cy="584775"/>
          </a:xfrm>
          <a:prstGeom prst="rect">
            <a:avLst/>
          </a:prstGeom>
          <a:noFill/>
        </p:spPr>
        <p:txBody>
          <a:bodyPr wrap="none" rtlCol="0">
            <a:spAutoFit/>
          </a:bodyPr>
          <a:lstStyle/>
          <a:p>
            <a:r>
              <a:rPr lang="en-US" sz="3200" dirty="0">
                <a:latin typeface="+mn-lt"/>
              </a:rPr>
              <a:t>catalyst</a:t>
            </a:r>
          </a:p>
        </p:txBody>
      </p:sp>
    </p:spTree>
    <p:extLst>
      <p:ext uri="{BB962C8B-B14F-4D97-AF65-F5344CB8AC3E}">
        <p14:creationId xmlns:p14="http://schemas.microsoft.com/office/powerpoint/2010/main" val="43106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3"/>
          <p:cNvSpPr>
            <a:spLocks noGrp="1"/>
          </p:cNvSpPr>
          <p:nvPr>
            <p:ph type="title"/>
          </p:nvPr>
        </p:nvSpPr>
        <p:spPr/>
        <p:txBody>
          <a:bodyPr/>
          <a:lstStyle/>
          <a:p>
            <a:pPr eaLnBrk="1" hangingPunct="1"/>
            <a:r>
              <a:rPr lang="en-US" dirty="0" smtClean="0"/>
              <a:t>Structure of human endothelin</a:t>
            </a:r>
          </a:p>
        </p:txBody>
      </p:sp>
      <p:sp>
        <p:nvSpPr>
          <p:cNvPr id="6" name="Text Placeholder 5"/>
          <p:cNvSpPr>
            <a:spLocks noGrp="1"/>
          </p:cNvSpPr>
          <p:nvPr>
            <p:ph type="body" sz="quarter" idx="13"/>
          </p:nvPr>
        </p:nvSpPr>
        <p:spPr>
          <a:xfrm>
            <a:off x="0" y="6457892"/>
            <a:ext cx="184720" cy="400105"/>
          </a:xfrm>
        </p:spPr>
        <p:txBody>
          <a:bodyPr/>
          <a:lstStyle/>
          <a:p>
            <a:endParaRPr lang="en-US" dirty="0"/>
          </a:p>
        </p:txBody>
      </p:sp>
      <p:pic>
        <p:nvPicPr>
          <p:cNvPr id="3074" name="Picture 2" descr="C:\Documents and Settings\Christopher King\My Documents\Class Computer\Biochemistry\1EDN, Cα.png"/>
          <p:cNvPicPr>
            <a:picLocks noChangeAspect="1" noChangeArrowheads="1"/>
          </p:cNvPicPr>
          <p:nvPr/>
        </p:nvPicPr>
        <p:blipFill rotWithShape="1">
          <a:blip r:embed="rId3">
            <a:extLst>
              <a:ext uri="{28A0092B-C50C-407E-A947-70E740481C1C}">
                <a14:useLocalDpi xmlns:a14="http://schemas.microsoft.com/office/drawing/2010/main" val="0"/>
              </a:ext>
            </a:extLst>
          </a:blip>
          <a:srcRect l="21639" t="8169" r="29102" b="2668"/>
          <a:stretch/>
        </p:blipFill>
        <p:spPr bwMode="auto">
          <a:xfrm>
            <a:off x="124375" y="860329"/>
            <a:ext cx="4451421" cy="54763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Christopher King\My Documents\Class Computer\Biochemistry\1EDN, atoms.png"/>
          <p:cNvPicPr>
            <a:picLocks noChangeAspect="1" noChangeArrowheads="1"/>
          </p:cNvPicPr>
          <p:nvPr/>
        </p:nvPicPr>
        <p:blipFill rotWithShape="1">
          <a:blip r:embed="rId4">
            <a:extLst>
              <a:ext uri="{28A0092B-C50C-407E-A947-70E740481C1C}">
                <a14:useLocalDpi xmlns:a14="http://schemas.microsoft.com/office/drawing/2010/main" val="0"/>
              </a:ext>
            </a:extLst>
          </a:blip>
          <a:srcRect l="29490" t="12631" r="31747" b="8879"/>
          <a:stretch/>
        </p:blipFill>
        <p:spPr bwMode="auto">
          <a:xfrm>
            <a:off x="4835008" y="1050246"/>
            <a:ext cx="3746284" cy="5155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The three kinds of biological polymers</a:t>
            </a:r>
          </a:p>
        </p:txBody>
      </p:sp>
      <p:sp>
        <p:nvSpPr>
          <p:cNvPr id="4" name="Text Placeholder 3"/>
          <p:cNvSpPr>
            <a:spLocks noGrp="1"/>
          </p:cNvSpPr>
          <p:nvPr>
            <p:ph type="body" sz="quarter" idx="13"/>
          </p:nvPr>
        </p:nvSpPr>
        <p:spPr>
          <a:xfrm>
            <a:off x="1" y="6457891"/>
            <a:ext cx="184720" cy="400105"/>
          </a:xfrm>
        </p:spPr>
        <p:txBody>
          <a:bodyPr/>
          <a:lstStyle/>
          <a:p>
            <a:endParaRPr lang="en-US" dirty="0"/>
          </a:p>
        </p:txBody>
      </p:sp>
      <p:sp>
        <p:nvSpPr>
          <p:cNvPr id="2" name="TextBox 1"/>
          <p:cNvSpPr txBox="1"/>
          <p:nvPr/>
        </p:nvSpPr>
        <p:spPr>
          <a:xfrm>
            <a:off x="467457" y="3101400"/>
            <a:ext cx="1952009" cy="584775"/>
          </a:xfrm>
          <a:prstGeom prst="rect">
            <a:avLst/>
          </a:prstGeom>
          <a:noFill/>
        </p:spPr>
        <p:txBody>
          <a:bodyPr wrap="none" rtlCol="0">
            <a:spAutoFit/>
          </a:bodyPr>
          <a:lstStyle/>
          <a:p>
            <a:r>
              <a:rPr lang="en-US" sz="3200" dirty="0" smtClean="0">
                <a:latin typeface="+mn-lt"/>
              </a:rPr>
              <a:t>monomers</a:t>
            </a:r>
          </a:p>
        </p:txBody>
      </p:sp>
      <p:sp>
        <p:nvSpPr>
          <p:cNvPr id="6" name="TextBox 5"/>
          <p:cNvSpPr txBox="1"/>
          <p:nvPr/>
        </p:nvSpPr>
        <p:spPr>
          <a:xfrm>
            <a:off x="6172200" y="2272725"/>
            <a:ext cx="1586203" cy="584775"/>
          </a:xfrm>
          <a:prstGeom prst="rect">
            <a:avLst/>
          </a:prstGeom>
          <a:noFill/>
        </p:spPr>
        <p:txBody>
          <a:bodyPr wrap="none" rtlCol="0">
            <a:spAutoFit/>
          </a:bodyPr>
          <a:lstStyle/>
          <a:p>
            <a:r>
              <a:rPr lang="en-US" sz="3200" dirty="0" smtClean="0">
                <a:latin typeface="+mn-lt"/>
              </a:rPr>
              <a:t>polymer</a:t>
            </a:r>
          </a:p>
        </p:txBody>
      </p:sp>
      <p:cxnSp>
        <p:nvCxnSpPr>
          <p:cNvPr id="5" name="Straight Arrow Connector 4"/>
          <p:cNvCxnSpPr/>
          <p:nvPr/>
        </p:nvCxnSpPr>
        <p:spPr>
          <a:xfrm>
            <a:off x="3048000" y="2054006"/>
            <a:ext cx="1600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6200" y="777403"/>
            <a:ext cx="2532907" cy="2222972"/>
            <a:chOff x="76200" y="1739428"/>
            <a:chExt cx="2532907" cy="2222972"/>
          </a:xfrm>
        </p:grpSpPr>
        <p:sp>
          <p:nvSpPr>
            <p:cNvPr id="12" name="Snip Same Side Corner Rectangle 11"/>
            <p:cNvSpPr/>
            <p:nvPr/>
          </p:nvSpPr>
          <p:spPr>
            <a:xfrm rot="3700727">
              <a:off x="257907" y="3390900"/>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Same Side Corner Rectangle 14"/>
            <p:cNvSpPr/>
            <p:nvPr/>
          </p:nvSpPr>
          <p:spPr>
            <a:xfrm rot="8954655">
              <a:off x="1930308" y="2116514"/>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Same Side Corner Rectangle 15"/>
            <p:cNvSpPr/>
            <p:nvPr/>
          </p:nvSpPr>
          <p:spPr>
            <a:xfrm rot="7522594">
              <a:off x="1015908" y="1625128"/>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ame Side Corner Rectangle 16"/>
            <p:cNvSpPr/>
            <p:nvPr/>
          </p:nvSpPr>
          <p:spPr>
            <a:xfrm rot="20041492">
              <a:off x="76200" y="2268914"/>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rot="14148200">
              <a:off x="2037607" y="3068214"/>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ame Side Corner Rectangle 18"/>
            <p:cNvSpPr/>
            <p:nvPr/>
          </p:nvSpPr>
          <p:spPr>
            <a:xfrm rot="15950421">
              <a:off x="1063533" y="2954714"/>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53000" y="1756350"/>
            <a:ext cx="4114800" cy="457200"/>
            <a:chOff x="3976379" y="1428751"/>
            <a:chExt cx="4114800" cy="457200"/>
          </a:xfrm>
        </p:grpSpPr>
        <p:sp>
          <p:nvSpPr>
            <p:cNvPr id="20" name="Snip Same Side Corner Rectangle 19"/>
            <p:cNvSpPr/>
            <p:nvPr/>
          </p:nvSpPr>
          <p:spPr>
            <a:xfrm rot="5400000">
              <a:off x="6148079" y="1314451"/>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462279" y="1314451"/>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5400000">
              <a:off x="47764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Same Side Corner Rectangle 22"/>
            <p:cNvSpPr/>
            <p:nvPr/>
          </p:nvSpPr>
          <p:spPr>
            <a:xfrm rot="5400000">
              <a:off x="4090679" y="1314451"/>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Same Side Corner Rectangle 23"/>
            <p:cNvSpPr/>
            <p:nvPr/>
          </p:nvSpPr>
          <p:spPr>
            <a:xfrm rot="5400000">
              <a:off x="68338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nip Same Side Corner Rectangle 24"/>
            <p:cNvSpPr/>
            <p:nvPr/>
          </p:nvSpPr>
          <p:spPr>
            <a:xfrm rot="5400000">
              <a:off x="7519679" y="1314451"/>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67457" y="3781425"/>
            <a:ext cx="2169184" cy="584775"/>
          </a:xfrm>
          <a:prstGeom prst="rect">
            <a:avLst/>
          </a:prstGeom>
          <a:noFill/>
        </p:spPr>
        <p:txBody>
          <a:bodyPr wrap="none" rtlCol="0">
            <a:spAutoFit/>
          </a:bodyPr>
          <a:lstStyle/>
          <a:p>
            <a:r>
              <a:rPr lang="en-US" sz="3200" dirty="0" smtClean="0">
                <a:latin typeface="+mn-lt"/>
              </a:rPr>
              <a:t>amino acids</a:t>
            </a:r>
            <a:endParaRPr lang="en-US" sz="3200" dirty="0">
              <a:latin typeface="+mn-lt"/>
            </a:endParaRPr>
          </a:p>
        </p:txBody>
      </p:sp>
      <p:sp>
        <p:nvSpPr>
          <p:cNvPr id="26" name="TextBox 25"/>
          <p:cNvSpPr txBox="1"/>
          <p:nvPr/>
        </p:nvSpPr>
        <p:spPr>
          <a:xfrm>
            <a:off x="6161683" y="3781425"/>
            <a:ext cx="1553567" cy="584775"/>
          </a:xfrm>
          <a:prstGeom prst="rect">
            <a:avLst/>
          </a:prstGeom>
          <a:noFill/>
        </p:spPr>
        <p:txBody>
          <a:bodyPr wrap="none" rtlCol="0">
            <a:spAutoFit/>
          </a:bodyPr>
          <a:lstStyle/>
          <a:p>
            <a:r>
              <a:rPr lang="en-US" sz="3200" dirty="0" smtClean="0">
                <a:latin typeface="+mn-lt"/>
              </a:rPr>
              <a:t>proteins</a:t>
            </a:r>
            <a:endParaRPr lang="en-US" sz="3200" dirty="0">
              <a:latin typeface="+mn-lt"/>
            </a:endParaRPr>
          </a:p>
        </p:txBody>
      </p:sp>
      <p:sp>
        <p:nvSpPr>
          <p:cNvPr id="27" name="TextBox 26"/>
          <p:cNvSpPr txBox="1"/>
          <p:nvPr/>
        </p:nvSpPr>
        <p:spPr>
          <a:xfrm>
            <a:off x="467457" y="4295775"/>
            <a:ext cx="2082301" cy="584775"/>
          </a:xfrm>
          <a:prstGeom prst="rect">
            <a:avLst/>
          </a:prstGeom>
          <a:noFill/>
        </p:spPr>
        <p:txBody>
          <a:bodyPr wrap="none" rtlCol="0">
            <a:spAutoFit/>
          </a:bodyPr>
          <a:lstStyle/>
          <a:p>
            <a:r>
              <a:rPr lang="en-US" sz="3200" dirty="0" smtClean="0">
                <a:latin typeface="+mn-lt"/>
              </a:rPr>
              <a:t>nucleotides</a:t>
            </a:r>
            <a:endParaRPr lang="en-US" sz="3200" dirty="0">
              <a:latin typeface="+mn-lt"/>
            </a:endParaRPr>
          </a:p>
        </p:txBody>
      </p:sp>
      <p:sp>
        <p:nvSpPr>
          <p:cNvPr id="28" name="TextBox 27"/>
          <p:cNvSpPr txBox="1"/>
          <p:nvPr/>
        </p:nvSpPr>
        <p:spPr>
          <a:xfrm>
            <a:off x="6161683" y="4295775"/>
            <a:ext cx="2307042" cy="584775"/>
          </a:xfrm>
          <a:prstGeom prst="rect">
            <a:avLst/>
          </a:prstGeom>
          <a:noFill/>
        </p:spPr>
        <p:txBody>
          <a:bodyPr wrap="none" rtlCol="0">
            <a:spAutoFit/>
          </a:bodyPr>
          <a:lstStyle/>
          <a:p>
            <a:r>
              <a:rPr lang="en-US" sz="3200" dirty="0" smtClean="0">
                <a:latin typeface="+mn-lt"/>
              </a:rPr>
              <a:t>nucleic acids</a:t>
            </a:r>
            <a:endParaRPr lang="en-US" sz="3200" dirty="0">
              <a:latin typeface="+mn-lt"/>
            </a:endParaRPr>
          </a:p>
        </p:txBody>
      </p:sp>
      <p:sp>
        <p:nvSpPr>
          <p:cNvPr id="29" name="TextBox 28"/>
          <p:cNvSpPr txBox="1"/>
          <p:nvPr/>
        </p:nvSpPr>
        <p:spPr>
          <a:xfrm>
            <a:off x="3399433" y="4295774"/>
            <a:ext cx="2176430" cy="584775"/>
          </a:xfrm>
          <a:prstGeom prst="rect">
            <a:avLst/>
          </a:prstGeom>
          <a:noFill/>
        </p:spPr>
        <p:txBody>
          <a:bodyPr wrap="none" rtlCol="0">
            <a:spAutoFit/>
          </a:bodyPr>
          <a:lstStyle/>
          <a:p>
            <a:r>
              <a:rPr lang="en-US" sz="3200" dirty="0" smtClean="0">
                <a:latin typeface="+mn-lt"/>
              </a:rPr>
              <a:t>information</a:t>
            </a:r>
            <a:endParaRPr lang="en-US" sz="3200" dirty="0">
              <a:latin typeface="+mn-lt"/>
            </a:endParaRPr>
          </a:p>
        </p:txBody>
      </p:sp>
      <p:sp>
        <p:nvSpPr>
          <p:cNvPr id="30" name="TextBox 29"/>
          <p:cNvSpPr txBox="1"/>
          <p:nvPr/>
        </p:nvSpPr>
        <p:spPr>
          <a:xfrm>
            <a:off x="3399433" y="3781425"/>
            <a:ext cx="1472711" cy="584775"/>
          </a:xfrm>
          <a:prstGeom prst="rect">
            <a:avLst/>
          </a:prstGeom>
          <a:noFill/>
        </p:spPr>
        <p:txBody>
          <a:bodyPr wrap="none" rtlCol="0">
            <a:spAutoFit/>
          </a:bodyPr>
          <a:lstStyle/>
          <a:p>
            <a:r>
              <a:rPr lang="en-US" sz="3200" dirty="0">
                <a:latin typeface="+mn-lt"/>
              </a:rPr>
              <a:t>catalyst</a:t>
            </a:r>
          </a:p>
        </p:txBody>
      </p:sp>
    </p:spTree>
    <p:extLst>
      <p:ext uri="{BB962C8B-B14F-4D97-AF65-F5344CB8AC3E}">
        <p14:creationId xmlns:p14="http://schemas.microsoft.com/office/powerpoint/2010/main" val="43556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3"/>
          <p:cNvSpPr>
            <a:spLocks noGrp="1"/>
          </p:cNvSpPr>
          <p:nvPr>
            <p:ph type="title"/>
          </p:nvPr>
        </p:nvSpPr>
        <p:spPr/>
        <p:txBody>
          <a:bodyPr/>
          <a:lstStyle/>
          <a:p>
            <a:r>
              <a:rPr lang="en-US" sz="4000" dirty="0"/>
              <a:t>Structure of the nucleic </a:t>
            </a:r>
            <a:r>
              <a:rPr lang="en-US" sz="4000" dirty="0" smtClean="0"/>
              <a:t>acid </a:t>
            </a:r>
            <a:r>
              <a:rPr lang="en-US" sz="4000" dirty="0" smtClean="0">
                <a:solidFill>
                  <a:srgbClr val="FF0000"/>
                </a:solidFill>
              </a:rPr>
              <a:t>UU</a:t>
            </a:r>
            <a:r>
              <a:rPr lang="en-US" sz="4000" dirty="0" smtClean="0">
                <a:solidFill>
                  <a:schemeClr val="bg2">
                    <a:lumMod val="60000"/>
                    <a:lumOff val="40000"/>
                  </a:schemeClr>
                </a:solidFill>
              </a:rPr>
              <a:t>C</a:t>
            </a:r>
            <a:r>
              <a:rPr lang="en-US" sz="4000" dirty="0" smtClean="0">
                <a:solidFill>
                  <a:srgbClr val="FFFF00"/>
                </a:solidFill>
              </a:rPr>
              <a:t>G</a:t>
            </a:r>
            <a:r>
              <a:rPr lang="en-US" sz="4000" dirty="0" smtClean="0">
                <a:solidFill>
                  <a:schemeClr val="bg2">
                    <a:lumMod val="60000"/>
                    <a:lumOff val="40000"/>
                  </a:schemeClr>
                </a:solidFill>
              </a:rPr>
              <a:t>C</a:t>
            </a:r>
            <a:r>
              <a:rPr lang="en-US" sz="4000" dirty="0" smtClean="0">
                <a:solidFill>
                  <a:srgbClr val="FFFF00"/>
                </a:solidFill>
              </a:rPr>
              <a:t>G</a:t>
            </a:r>
            <a:endParaRPr lang="en-US" dirty="0" smtClean="0">
              <a:solidFill>
                <a:srgbClr val="FFFF00"/>
              </a:solidFill>
            </a:endParaRPr>
          </a:p>
        </p:txBody>
      </p:sp>
      <p:sp>
        <p:nvSpPr>
          <p:cNvPr id="5" name="Text Placeholder 4"/>
          <p:cNvSpPr>
            <a:spLocks noGrp="1"/>
          </p:cNvSpPr>
          <p:nvPr>
            <p:ph type="body" sz="quarter" idx="13"/>
          </p:nvPr>
        </p:nvSpPr>
        <p:spPr>
          <a:xfrm>
            <a:off x="0" y="6457892"/>
            <a:ext cx="184720" cy="400105"/>
          </a:xfrm>
        </p:spPr>
        <p:txBody>
          <a:bodyPr/>
          <a:lstStyle/>
          <a:p>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473" t="12069" r="44516" b="6929"/>
          <a:stretch/>
        </p:blipFill>
        <p:spPr>
          <a:xfrm>
            <a:off x="2792376" y="333829"/>
            <a:ext cx="3903392" cy="650989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t>Chapter 1, The Chemical Basis of Life</a:t>
            </a:r>
          </a:p>
        </p:txBody>
      </p:sp>
      <p:sp>
        <p:nvSpPr>
          <p:cNvPr id="3" name="Subtitle 2"/>
          <p:cNvSpPr>
            <a:spLocks noGrp="1"/>
          </p:cNvSpPr>
          <p:nvPr>
            <p:ph type="subTitle" idx="1"/>
          </p:nvPr>
        </p:nvSpPr>
        <p:spPr/>
        <p:txBody>
          <a:bodyPr rtlCol="0">
            <a:normAutofit/>
          </a:bodyPr>
          <a:lstStyle/>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The three kinds of biological polymers</a:t>
            </a:r>
          </a:p>
        </p:txBody>
      </p:sp>
      <p:sp>
        <p:nvSpPr>
          <p:cNvPr id="4" name="Text Placeholder 3"/>
          <p:cNvSpPr>
            <a:spLocks noGrp="1"/>
          </p:cNvSpPr>
          <p:nvPr>
            <p:ph type="body" sz="quarter" idx="13"/>
          </p:nvPr>
        </p:nvSpPr>
        <p:spPr>
          <a:xfrm>
            <a:off x="1" y="6457891"/>
            <a:ext cx="184720" cy="400105"/>
          </a:xfrm>
        </p:spPr>
        <p:txBody>
          <a:bodyPr/>
          <a:lstStyle/>
          <a:p>
            <a:endParaRPr lang="en-US" dirty="0"/>
          </a:p>
        </p:txBody>
      </p:sp>
      <p:sp>
        <p:nvSpPr>
          <p:cNvPr id="2" name="TextBox 1"/>
          <p:cNvSpPr txBox="1"/>
          <p:nvPr/>
        </p:nvSpPr>
        <p:spPr>
          <a:xfrm>
            <a:off x="467457" y="3101400"/>
            <a:ext cx="1952009" cy="584775"/>
          </a:xfrm>
          <a:prstGeom prst="rect">
            <a:avLst/>
          </a:prstGeom>
          <a:noFill/>
        </p:spPr>
        <p:txBody>
          <a:bodyPr wrap="none" rtlCol="0">
            <a:spAutoFit/>
          </a:bodyPr>
          <a:lstStyle/>
          <a:p>
            <a:r>
              <a:rPr lang="en-US" sz="3200" dirty="0" smtClean="0">
                <a:latin typeface="+mn-lt"/>
              </a:rPr>
              <a:t>monomers</a:t>
            </a:r>
          </a:p>
        </p:txBody>
      </p:sp>
      <p:sp>
        <p:nvSpPr>
          <p:cNvPr id="6" name="TextBox 5"/>
          <p:cNvSpPr txBox="1"/>
          <p:nvPr/>
        </p:nvSpPr>
        <p:spPr>
          <a:xfrm>
            <a:off x="6172200" y="2272725"/>
            <a:ext cx="1586203" cy="584775"/>
          </a:xfrm>
          <a:prstGeom prst="rect">
            <a:avLst/>
          </a:prstGeom>
          <a:noFill/>
        </p:spPr>
        <p:txBody>
          <a:bodyPr wrap="none" rtlCol="0">
            <a:spAutoFit/>
          </a:bodyPr>
          <a:lstStyle/>
          <a:p>
            <a:r>
              <a:rPr lang="en-US" sz="3200" dirty="0" smtClean="0">
                <a:latin typeface="+mn-lt"/>
              </a:rPr>
              <a:t>polymer</a:t>
            </a:r>
          </a:p>
        </p:txBody>
      </p:sp>
      <p:cxnSp>
        <p:nvCxnSpPr>
          <p:cNvPr id="5" name="Straight Arrow Connector 4"/>
          <p:cNvCxnSpPr/>
          <p:nvPr/>
        </p:nvCxnSpPr>
        <p:spPr>
          <a:xfrm>
            <a:off x="3048000" y="2054006"/>
            <a:ext cx="1600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6200" y="777403"/>
            <a:ext cx="2532907" cy="2222972"/>
            <a:chOff x="76200" y="1739428"/>
            <a:chExt cx="2532907" cy="2222972"/>
          </a:xfrm>
        </p:grpSpPr>
        <p:sp>
          <p:nvSpPr>
            <p:cNvPr id="12" name="Snip Same Side Corner Rectangle 11"/>
            <p:cNvSpPr/>
            <p:nvPr/>
          </p:nvSpPr>
          <p:spPr>
            <a:xfrm rot="3700727">
              <a:off x="257907" y="3390900"/>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Same Side Corner Rectangle 14"/>
            <p:cNvSpPr/>
            <p:nvPr/>
          </p:nvSpPr>
          <p:spPr>
            <a:xfrm rot="8954655">
              <a:off x="1930308" y="2116514"/>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Same Side Corner Rectangle 15"/>
            <p:cNvSpPr/>
            <p:nvPr/>
          </p:nvSpPr>
          <p:spPr>
            <a:xfrm rot="7522594">
              <a:off x="1015908" y="1625128"/>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Same Side Corner Rectangle 16"/>
            <p:cNvSpPr/>
            <p:nvPr/>
          </p:nvSpPr>
          <p:spPr>
            <a:xfrm rot="20041492">
              <a:off x="76200" y="2268914"/>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Same Side Corner Rectangle 17"/>
            <p:cNvSpPr/>
            <p:nvPr/>
          </p:nvSpPr>
          <p:spPr>
            <a:xfrm rot="14148200">
              <a:off x="2037607" y="3068214"/>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ame Side Corner Rectangle 18"/>
            <p:cNvSpPr/>
            <p:nvPr/>
          </p:nvSpPr>
          <p:spPr>
            <a:xfrm rot="15950421">
              <a:off x="1063533" y="2954714"/>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53000" y="1756350"/>
            <a:ext cx="4114800" cy="457200"/>
            <a:chOff x="3976379" y="1428751"/>
            <a:chExt cx="4114800" cy="457200"/>
          </a:xfrm>
        </p:grpSpPr>
        <p:sp>
          <p:nvSpPr>
            <p:cNvPr id="20" name="Snip Same Side Corner Rectangle 19"/>
            <p:cNvSpPr/>
            <p:nvPr/>
          </p:nvSpPr>
          <p:spPr>
            <a:xfrm rot="5400000">
              <a:off x="6148079" y="1314451"/>
              <a:ext cx="457200" cy="685800"/>
            </a:xfrm>
            <a:prstGeom prst="snip2SameRect">
              <a:avLst>
                <a:gd name="adj1" fmla="val 50000"/>
                <a:gd name="adj2" fmla="val 0"/>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462279" y="1314451"/>
              <a:ext cx="457200" cy="685800"/>
            </a:xfrm>
            <a:prstGeom prst="snip2SameRect">
              <a:avLst>
                <a:gd name="adj1" fmla="val 50000"/>
                <a:gd name="adj2" fmla="val 0"/>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5400000">
              <a:off x="47764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Same Side Corner Rectangle 22"/>
            <p:cNvSpPr/>
            <p:nvPr/>
          </p:nvSpPr>
          <p:spPr>
            <a:xfrm rot="5400000">
              <a:off x="4090679" y="1314451"/>
              <a:ext cx="457200" cy="685800"/>
            </a:xfrm>
            <a:prstGeom prst="snip2SameRect">
              <a:avLst>
                <a:gd name="adj1" fmla="val 50000"/>
                <a:gd name="adj2" fmla="val 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Same Side Corner Rectangle 23"/>
            <p:cNvSpPr/>
            <p:nvPr/>
          </p:nvSpPr>
          <p:spPr>
            <a:xfrm rot="5400000">
              <a:off x="6833879" y="1314451"/>
              <a:ext cx="457200" cy="685800"/>
            </a:xfrm>
            <a:prstGeom prst="snip2SameRect">
              <a:avLst>
                <a:gd name="adj1" fmla="val 50000"/>
                <a:gd name="adj2" fmla="val 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nip Same Side Corner Rectangle 24"/>
            <p:cNvSpPr/>
            <p:nvPr/>
          </p:nvSpPr>
          <p:spPr>
            <a:xfrm rot="5400000">
              <a:off x="7519679" y="1314451"/>
              <a:ext cx="457200" cy="685800"/>
            </a:xfrm>
            <a:prstGeom prst="snip2SameRect">
              <a:avLst>
                <a:gd name="adj1" fmla="val 50000"/>
                <a:gd name="adj2" fmla="val 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67457" y="3781425"/>
            <a:ext cx="2169184" cy="584775"/>
          </a:xfrm>
          <a:prstGeom prst="rect">
            <a:avLst/>
          </a:prstGeom>
          <a:noFill/>
        </p:spPr>
        <p:txBody>
          <a:bodyPr wrap="none" rtlCol="0">
            <a:spAutoFit/>
          </a:bodyPr>
          <a:lstStyle/>
          <a:p>
            <a:r>
              <a:rPr lang="en-US" sz="3200" dirty="0" smtClean="0">
                <a:latin typeface="+mn-lt"/>
              </a:rPr>
              <a:t>amino acids</a:t>
            </a:r>
            <a:endParaRPr lang="en-US" sz="3200" dirty="0">
              <a:latin typeface="+mn-lt"/>
            </a:endParaRPr>
          </a:p>
        </p:txBody>
      </p:sp>
      <p:sp>
        <p:nvSpPr>
          <p:cNvPr id="26" name="TextBox 25"/>
          <p:cNvSpPr txBox="1"/>
          <p:nvPr/>
        </p:nvSpPr>
        <p:spPr>
          <a:xfrm>
            <a:off x="6161683" y="3781425"/>
            <a:ext cx="1553567" cy="584775"/>
          </a:xfrm>
          <a:prstGeom prst="rect">
            <a:avLst/>
          </a:prstGeom>
          <a:noFill/>
        </p:spPr>
        <p:txBody>
          <a:bodyPr wrap="none" rtlCol="0">
            <a:spAutoFit/>
          </a:bodyPr>
          <a:lstStyle/>
          <a:p>
            <a:r>
              <a:rPr lang="en-US" sz="3200" dirty="0" smtClean="0">
                <a:latin typeface="+mn-lt"/>
              </a:rPr>
              <a:t>proteins</a:t>
            </a:r>
            <a:endParaRPr lang="en-US" sz="3200" dirty="0">
              <a:latin typeface="+mn-lt"/>
            </a:endParaRPr>
          </a:p>
        </p:txBody>
      </p:sp>
      <p:sp>
        <p:nvSpPr>
          <p:cNvPr id="27" name="TextBox 26"/>
          <p:cNvSpPr txBox="1"/>
          <p:nvPr/>
        </p:nvSpPr>
        <p:spPr>
          <a:xfrm>
            <a:off x="467457" y="4295775"/>
            <a:ext cx="2082301" cy="584775"/>
          </a:xfrm>
          <a:prstGeom prst="rect">
            <a:avLst/>
          </a:prstGeom>
          <a:noFill/>
        </p:spPr>
        <p:txBody>
          <a:bodyPr wrap="none" rtlCol="0">
            <a:spAutoFit/>
          </a:bodyPr>
          <a:lstStyle/>
          <a:p>
            <a:r>
              <a:rPr lang="en-US" sz="3200" dirty="0" smtClean="0">
                <a:latin typeface="+mn-lt"/>
              </a:rPr>
              <a:t>nucleotides</a:t>
            </a:r>
            <a:endParaRPr lang="en-US" sz="3200" dirty="0">
              <a:latin typeface="+mn-lt"/>
            </a:endParaRPr>
          </a:p>
        </p:txBody>
      </p:sp>
      <p:sp>
        <p:nvSpPr>
          <p:cNvPr id="28" name="TextBox 27"/>
          <p:cNvSpPr txBox="1"/>
          <p:nvPr/>
        </p:nvSpPr>
        <p:spPr>
          <a:xfrm>
            <a:off x="6161683" y="4295775"/>
            <a:ext cx="2307042" cy="584775"/>
          </a:xfrm>
          <a:prstGeom prst="rect">
            <a:avLst/>
          </a:prstGeom>
          <a:noFill/>
        </p:spPr>
        <p:txBody>
          <a:bodyPr wrap="none" rtlCol="0">
            <a:spAutoFit/>
          </a:bodyPr>
          <a:lstStyle/>
          <a:p>
            <a:r>
              <a:rPr lang="en-US" sz="3200" dirty="0" smtClean="0">
                <a:latin typeface="+mn-lt"/>
              </a:rPr>
              <a:t>nucleic acids</a:t>
            </a:r>
            <a:endParaRPr lang="en-US" sz="3200" dirty="0">
              <a:latin typeface="+mn-lt"/>
            </a:endParaRPr>
          </a:p>
        </p:txBody>
      </p:sp>
      <p:sp>
        <p:nvSpPr>
          <p:cNvPr id="29" name="TextBox 28"/>
          <p:cNvSpPr txBox="1"/>
          <p:nvPr/>
        </p:nvSpPr>
        <p:spPr>
          <a:xfrm>
            <a:off x="467457" y="4880550"/>
            <a:ext cx="4465068" cy="584775"/>
          </a:xfrm>
          <a:prstGeom prst="rect">
            <a:avLst/>
          </a:prstGeom>
          <a:noFill/>
        </p:spPr>
        <p:txBody>
          <a:bodyPr wrap="none" rtlCol="0">
            <a:spAutoFit/>
          </a:bodyPr>
          <a:lstStyle/>
          <a:p>
            <a:r>
              <a:rPr lang="en-US" sz="3200" dirty="0" smtClean="0">
                <a:latin typeface="+mn-lt"/>
              </a:rPr>
              <a:t>sugars (monosaccharides)</a:t>
            </a:r>
            <a:endParaRPr lang="en-US" sz="3200" dirty="0">
              <a:latin typeface="+mn-lt"/>
            </a:endParaRPr>
          </a:p>
        </p:txBody>
      </p:sp>
      <p:sp>
        <p:nvSpPr>
          <p:cNvPr id="30" name="TextBox 29"/>
          <p:cNvSpPr txBox="1"/>
          <p:nvPr/>
        </p:nvSpPr>
        <p:spPr>
          <a:xfrm>
            <a:off x="6161683" y="4880550"/>
            <a:ext cx="2838149" cy="584775"/>
          </a:xfrm>
          <a:prstGeom prst="rect">
            <a:avLst/>
          </a:prstGeom>
          <a:noFill/>
        </p:spPr>
        <p:txBody>
          <a:bodyPr wrap="none" rtlCol="0">
            <a:spAutoFit/>
          </a:bodyPr>
          <a:lstStyle/>
          <a:p>
            <a:r>
              <a:rPr lang="en-US" sz="3200" dirty="0" smtClean="0">
                <a:latin typeface="+mn-lt"/>
              </a:rPr>
              <a:t>polysaccharides</a:t>
            </a:r>
            <a:endParaRPr lang="en-US" sz="3200" dirty="0">
              <a:latin typeface="+mn-lt"/>
            </a:endParaRPr>
          </a:p>
        </p:txBody>
      </p:sp>
      <p:sp>
        <p:nvSpPr>
          <p:cNvPr id="31" name="TextBox 30"/>
          <p:cNvSpPr txBox="1"/>
          <p:nvPr/>
        </p:nvSpPr>
        <p:spPr>
          <a:xfrm>
            <a:off x="3399433" y="5429249"/>
            <a:ext cx="3343479" cy="584775"/>
          </a:xfrm>
          <a:prstGeom prst="rect">
            <a:avLst/>
          </a:prstGeom>
          <a:noFill/>
        </p:spPr>
        <p:txBody>
          <a:bodyPr wrap="none" rtlCol="0">
            <a:spAutoFit/>
          </a:bodyPr>
          <a:lstStyle/>
          <a:p>
            <a:r>
              <a:rPr lang="en-US" sz="3200" dirty="0">
                <a:latin typeface="+mn-lt"/>
              </a:rPr>
              <a:t>energy &amp; structure</a:t>
            </a:r>
          </a:p>
        </p:txBody>
      </p:sp>
      <p:sp>
        <p:nvSpPr>
          <p:cNvPr id="32" name="TextBox 31"/>
          <p:cNvSpPr txBox="1"/>
          <p:nvPr/>
        </p:nvSpPr>
        <p:spPr>
          <a:xfrm>
            <a:off x="3399433" y="4295774"/>
            <a:ext cx="2176430" cy="584775"/>
          </a:xfrm>
          <a:prstGeom prst="rect">
            <a:avLst/>
          </a:prstGeom>
          <a:noFill/>
        </p:spPr>
        <p:txBody>
          <a:bodyPr wrap="none" rtlCol="0">
            <a:spAutoFit/>
          </a:bodyPr>
          <a:lstStyle/>
          <a:p>
            <a:r>
              <a:rPr lang="en-US" sz="3200" dirty="0" smtClean="0">
                <a:latin typeface="+mn-lt"/>
              </a:rPr>
              <a:t>information</a:t>
            </a:r>
            <a:endParaRPr lang="en-US" sz="3200" dirty="0">
              <a:latin typeface="+mn-lt"/>
            </a:endParaRPr>
          </a:p>
        </p:txBody>
      </p:sp>
      <p:sp>
        <p:nvSpPr>
          <p:cNvPr id="33" name="TextBox 32"/>
          <p:cNvSpPr txBox="1"/>
          <p:nvPr/>
        </p:nvSpPr>
        <p:spPr>
          <a:xfrm>
            <a:off x="3399433" y="3781425"/>
            <a:ext cx="1472711" cy="584775"/>
          </a:xfrm>
          <a:prstGeom prst="rect">
            <a:avLst/>
          </a:prstGeom>
          <a:noFill/>
        </p:spPr>
        <p:txBody>
          <a:bodyPr wrap="none" rtlCol="0">
            <a:spAutoFit/>
          </a:bodyPr>
          <a:lstStyle/>
          <a:p>
            <a:r>
              <a:rPr lang="en-US" sz="3200" dirty="0">
                <a:latin typeface="+mn-lt"/>
              </a:rPr>
              <a:t>catalyst</a:t>
            </a:r>
          </a:p>
        </p:txBody>
      </p:sp>
    </p:spTree>
    <p:extLst>
      <p:ext uri="{BB962C8B-B14F-4D97-AF65-F5344CB8AC3E}">
        <p14:creationId xmlns:p14="http://schemas.microsoft.com/office/powerpoint/2010/main" val="54137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3"/>
          <p:cNvSpPr>
            <a:spLocks noGrp="1"/>
          </p:cNvSpPr>
          <p:nvPr>
            <p:ph type="title"/>
          </p:nvPr>
        </p:nvSpPr>
        <p:spPr>
          <a:xfrm>
            <a:off x="762000" y="19050"/>
            <a:ext cx="4114800" cy="762000"/>
          </a:xfrm>
        </p:spPr>
        <p:txBody>
          <a:bodyPr/>
          <a:lstStyle/>
          <a:p>
            <a:pPr eaLnBrk="1" hangingPunct="1"/>
            <a:r>
              <a:rPr lang="en-US" sz="4000" dirty="0"/>
              <a:t>Polysaccharides</a:t>
            </a:r>
            <a:endParaRPr lang="en-US" dirty="0" smtClean="0"/>
          </a:p>
        </p:txBody>
      </p:sp>
      <p:sp>
        <p:nvSpPr>
          <p:cNvPr id="13" name="Text Placeholder 12"/>
          <p:cNvSpPr>
            <a:spLocks noGrp="1"/>
          </p:cNvSpPr>
          <p:nvPr>
            <p:ph type="body" sz="quarter" idx="13"/>
          </p:nvPr>
        </p:nvSpPr>
        <p:spPr>
          <a:xfrm>
            <a:off x="0" y="6457892"/>
            <a:ext cx="8240323" cy="400105"/>
          </a:xfrm>
        </p:spPr>
        <p:txBody>
          <a:bodyPr/>
          <a:lstStyle/>
          <a:p>
            <a:r>
              <a:rPr lang="en-US" dirty="0"/>
              <a:t>Alpha-D-</a:t>
            </a:r>
            <a:r>
              <a:rPr lang="en-US" dirty="0" err="1"/>
              <a:t>Glucopyranose.svg</a:t>
            </a:r>
            <a:r>
              <a:rPr lang="en-US" dirty="0"/>
              <a:t>, Amylose.png &amp; HaworthStrukturCellulose.jpg</a:t>
            </a:r>
          </a:p>
        </p:txBody>
      </p:sp>
      <p:sp>
        <p:nvSpPr>
          <p:cNvPr id="13319" name="TextBox 6"/>
          <p:cNvSpPr txBox="1">
            <a:spLocks noChangeArrowheads="1"/>
          </p:cNvSpPr>
          <p:nvPr/>
        </p:nvSpPr>
        <p:spPr bwMode="auto">
          <a:xfrm>
            <a:off x="214591" y="4032017"/>
            <a:ext cx="1513639" cy="591152"/>
          </a:xfrm>
          <a:prstGeom prst="rect">
            <a:avLst/>
          </a:prstGeom>
          <a:noFill/>
          <a:ln w="9525">
            <a:noFill/>
            <a:miter lim="800000"/>
            <a:headEnd/>
            <a:tailEnd/>
          </a:ln>
        </p:spPr>
        <p:txBody>
          <a:bodyPr wrap="none" lIns="91430" tIns="45716" rIns="91430" bIns="45716">
            <a:spAutoFit/>
          </a:bodyPr>
          <a:lstStyle/>
          <a:p>
            <a:r>
              <a:rPr lang="en-US" sz="3200" dirty="0">
                <a:latin typeface="+mn-lt"/>
              </a:rPr>
              <a:t>glucose</a:t>
            </a:r>
          </a:p>
        </p:txBody>
      </p:sp>
      <p:pic>
        <p:nvPicPr>
          <p:cNvPr id="14" name="Picture 7" descr="http://upload.wikimedia.org/wikipedia/commons/thumb/c/c6/Alpha-D-Glucopyranose.svg/500px-Alpha-D-Glucopyranos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7" y="2067429"/>
            <a:ext cx="1860037" cy="2012560"/>
          </a:xfrm>
          <a:prstGeom prst="rect">
            <a:avLst/>
          </a:prstGeom>
          <a:solidFill>
            <a:schemeClr val="tx1"/>
          </a:solidFill>
        </p:spPr>
      </p:pic>
      <p:grpSp>
        <p:nvGrpSpPr>
          <p:cNvPr id="7" name="Group 6"/>
          <p:cNvGrpSpPr/>
          <p:nvPr/>
        </p:nvGrpSpPr>
        <p:grpSpPr>
          <a:xfrm>
            <a:off x="2158209" y="3517231"/>
            <a:ext cx="6971938" cy="2940661"/>
            <a:chOff x="2158209" y="3698155"/>
            <a:chExt cx="6971938" cy="2940661"/>
          </a:xfrm>
        </p:grpSpPr>
        <p:sp>
          <p:nvSpPr>
            <p:cNvPr id="13321" name="TextBox 8"/>
            <p:cNvSpPr txBox="1">
              <a:spLocks noChangeArrowheads="1"/>
            </p:cNvSpPr>
            <p:nvPr/>
          </p:nvSpPr>
          <p:spPr bwMode="auto">
            <a:xfrm>
              <a:off x="5083240" y="6047664"/>
              <a:ext cx="1738677" cy="591152"/>
            </a:xfrm>
            <a:prstGeom prst="rect">
              <a:avLst/>
            </a:prstGeom>
            <a:noFill/>
            <a:ln w="9525">
              <a:noFill/>
              <a:miter lim="800000"/>
              <a:headEnd/>
              <a:tailEnd/>
            </a:ln>
          </p:spPr>
          <p:txBody>
            <a:bodyPr wrap="none" lIns="91435" tIns="45718" rIns="91435" bIns="45718">
              <a:spAutoFit/>
            </a:bodyPr>
            <a:lstStyle/>
            <a:p>
              <a:r>
                <a:rPr lang="en-US" sz="3200" dirty="0">
                  <a:latin typeface="+mj-lt"/>
                </a:rPr>
                <a:t>cellulose</a:t>
              </a:r>
            </a:p>
          </p:txBody>
        </p:sp>
        <p:cxnSp>
          <p:nvCxnSpPr>
            <p:cNvPr id="12" name="Straight Arrow Connector 11"/>
            <p:cNvCxnSpPr/>
            <p:nvPr/>
          </p:nvCxnSpPr>
          <p:spPr>
            <a:xfrm>
              <a:off x="2229498" y="3698155"/>
              <a:ext cx="860311" cy="5715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209" y="4395604"/>
              <a:ext cx="6971938" cy="164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2229498" y="1091381"/>
            <a:ext cx="6904666" cy="1759957"/>
            <a:chOff x="2229498" y="1091381"/>
            <a:chExt cx="6904666" cy="1759957"/>
          </a:xfrm>
        </p:grpSpPr>
        <p:sp>
          <p:nvSpPr>
            <p:cNvPr id="13320" name="TextBox 7"/>
            <p:cNvSpPr txBox="1">
              <a:spLocks noChangeArrowheads="1"/>
            </p:cNvSpPr>
            <p:nvPr/>
          </p:nvSpPr>
          <p:spPr bwMode="auto">
            <a:xfrm>
              <a:off x="5492670" y="2260186"/>
              <a:ext cx="1285309" cy="591152"/>
            </a:xfrm>
            <a:prstGeom prst="rect">
              <a:avLst/>
            </a:prstGeom>
            <a:noFill/>
            <a:ln w="9525">
              <a:noFill/>
              <a:miter lim="800000"/>
              <a:headEnd/>
              <a:tailEnd/>
            </a:ln>
          </p:spPr>
          <p:txBody>
            <a:bodyPr wrap="none" lIns="91435" tIns="45718" rIns="91435" bIns="45718">
              <a:spAutoFit/>
            </a:bodyPr>
            <a:lstStyle/>
            <a:p>
              <a:r>
                <a:rPr lang="en-US" sz="3200" dirty="0">
                  <a:latin typeface="+mn-lt"/>
                </a:rPr>
                <a:t>starch</a:t>
              </a:r>
            </a:p>
          </p:txBody>
        </p:sp>
        <p:cxnSp>
          <p:nvCxnSpPr>
            <p:cNvPr id="11" name="Straight Arrow Connector 10"/>
            <p:cNvCxnSpPr/>
            <p:nvPr/>
          </p:nvCxnSpPr>
          <p:spPr>
            <a:xfrm flipV="1">
              <a:off x="2229498" y="2251588"/>
              <a:ext cx="808670" cy="25316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5" descr="http://upload.wikimedia.org/wikipedia/commons/b/b5/Amylose.png"/>
            <p:cNvPicPr>
              <a:picLocks noChangeAspect="1" noChangeArrowheads="1"/>
            </p:cNvPicPr>
            <p:nvPr/>
          </p:nvPicPr>
          <p:blipFill rotWithShape="1">
            <a:blip r:embed="rId5">
              <a:extLst>
                <a:ext uri="{28A0092B-C50C-407E-A947-70E740481C1C}">
                  <a14:useLocalDpi xmlns:a14="http://schemas.microsoft.com/office/drawing/2010/main" val="0"/>
                </a:ext>
              </a:extLst>
            </a:blip>
            <a:srcRect l="3285" t="21442" r="1279" b="13384"/>
            <a:stretch/>
          </p:blipFill>
          <p:spPr bwMode="auto">
            <a:xfrm>
              <a:off x="3136487" y="1091381"/>
              <a:ext cx="5997677" cy="1160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02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a:t>
            </a:r>
            <a:r>
              <a:rPr lang="en-US" dirty="0" smtClean="0"/>
              <a:t>1: </a:t>
            </a:r>
            <a:r>
              <a:rPr lang="en-US" dirty="0"/>
              <a:t>The Chemical Basis of Life</a:t>
            </a:r>
          </a:p>
        </p:txBody>
      </p:sp>
      <p:sp>
        <p:nvSpPr>
          <p:cNvPr id="8" name="Content Placeholder 7"/>
          <p:cNvSpPr>
            <a:spLocks noGrp="1"/>
          </p:cNvSpPr>
          <p:nvPr>
            <p:ph idx="1"/>
          </p:nvPr>
        </p:nvSpPr>
        <p:spPr>
          <a:xfrm>
            <a:off x="0" y="685801"/>
            <a:ext cx="9144000" cy="2640719"/>
          </a:xfrm>
        </p:spPr>
        <p:txBody>
          <a:bodyPr/>
          <a:lstStyle/>
          <a:p>
            <a:r>
              <a:rPr lang="en-US" dirty="0">
                <a:solidFill>
                  <a:schemeClr val="tx1">
                    <a:lumMod val="65000"/>
                  </a:schemeClr>
                </a:solidFill>
              </a:rPr>
              <a:t>1</a:t>
            </a:r>
            <a:r>
              <a:rPr lang="en-US" dirty="0" smtClean="0">
                <a:solidFill>
                  <a:schemeClr val="tx1">
                    <a:lumMod val="65000"/>
                  </a:schemeClr>
                </a:solidFill>
              </a:rPr>
              <a:t>.1  What is Biochemistry?</a:t>
            </a:r>
          </a:p>
          <a:p>
            <a:r>
              <a:rPr lang="en-US" dirty="0">
                <a:solidFill>
                  <a:schemeClr val="tx1">
                    <a:lumMod val="65000"/>
                  </a:schemeClr>
                </a:solidFill>
              </a:rPr>
              <a:t>1.2  Biological Molecules</a:t>
            </a:r>
          </a:p>
          <a:p>
            <a:r>
              <a:rPr lang="en-US" dirty="0"/>
              <a:t>1.3  Energy and Metabolism</a:t>
            </a:r>
          </a:p>
          <a:p>
            <a:r>
              <a:rPr lang="en-US" dirty="0">
                <a:solidFill>
                  <a:schemeClr val="tx1">
                    <a:lumMod val="65000"/>
                  </a:schemeClr>
                </a:solidFill>
              </a:rPr>
              <a:t>1.4  The Origin and Evolution of </a:t>
            </a:r>
            <a:r>
              <a:rPr lang="en-US" dirty="0" smtClean="0">
                <a:solidFill>
                  <a:schemeClr val="tx1">
                    <a:lumMod val="65000"/>
                  </a:schemeClr>
                </a:solidFill>
              </a:rPr>
              <a:t>Life</a:t>
            </a:r>
            <a:endParaRPr lang="en-US" dirty="0">
              <a:solidFill>
                <a:schemeClr val="tx1">
                  <a:lumMod val="65000"/>
                </a:schemeClr>
              </a:solidFill>
            </a:endParaRPr>
          </a:p>
        </p:txBody>
      </p:sp>
      <p:sp>
        <p:nvSpPr>
          <p:cNvPr id="9" name="Text Placeholder 8"/>
          <p:cNvSpPr>
            <a:spLocks noGrp="1"/>
          </p:cNvSpPr>
          <p:nvPr>
            <p:ph type="body" sz="quarter" idx="13"/>
          </p:nvPr>
        </p:nvSpPr>
        <p:spPr>
          <a:xfrm>
            <a:off x="1" y="6457890"/>
            <a:ext cx="184691" cy="397168"/>
          </a:xfrm>
        </p:spPr>
        <p:txBody>
          <a:bodyPr/>
          <a:lstStyle/>
          <a:p>
            <a:endParaRPr lang="en-US"/>
          </a:p>
        </p:txBody>
      </p:sp>
    </p:spTree>
    <p:extLst>
      <p:ext uri="{BB962C8B-B14F-4D97-AF65-F5344CB8AC3E}">
        <p14:creationId xmlns:p14="http://schemas.microsoft.com/office/powerpoint/2010/main" val="249315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1"/>
            <a:ext cx="9144000" cy="1200325"/>
          </a:xfrm>
        </p:spPr>
        <p:txBody>
          <a:bodyPr/>
          <a:lstStyle/>
          <a:p>
            <a:r>
              <a:rPr lang="en-US" dirty="0" smtClean="0">
                <a:latin typeface="Cambria" pitchFamily="18" charset="0"/>
              </a:rPr>
              <a:t>Determine the oxidation state of an atom in a compound.</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extLst>
      <p:ext uri="{BB962C8B-B14F-4D97-AF65-F5344CB8AC3E}">
        <p14:creationId xmlns:p14="http://schemas.microsoft.com/office/powerpoint/2010/main" val="1130898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Reduction and reoxidation of carbon compounds</a:t>
            </a:r>
            <a:endParaRPr lang="en-US" dirty="0"/>
          </a:p>
        </p:txBody>
      </p:sp>
      <p:sp>
        <p:nvSpPr>
          <p:cNvPr id="5" name="Text Placeholder 4"/>
          <p:cNvSpPr>
            <a:spLocks noGrp="1"/>
          </p:cNvSpPr>
          <p:nvPr>
            <p:ph type="body" sz="quarter" idx="13"/>
          </p:nvPr>
        </p:nvSpPr>
        <p:spPr>
          <a:xfrm>
            <a:off x="0" y="6457892"/>
            <a:ext cx="184720" cy="400105"/>
          </a:xfrm>
        </p:spPr>
        <p:txBody>
          <a:bodyPr/>
          <a:lstStyle/>
          <a:p>
            <a:endParaRPr lang="en-US" dirty="0"/>
          </a:p>
        </p:txBody>
      </p:sp>
      <p:sp>
        <p:nvSpPr>
          <p:cNvPr id="22" name="TextBox 21"/>
          <p:cNvSpPr txBox="1"/>
          <p:nvPr/>
        </p:nvSpPr>
        <p:spPr>
          <a:xfrm>
            <a:off x="152400"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sp>
        <p:nvSpPr>
          <p:cNvPr id="23" name="TextBox 22"/>
          <p:cNvSpPr txBox="1"/>
          <p:nvPr/>
        </p:nvSpPr>
        <p:spPr>
          <a:xfrm>
            <a:off x="7483712"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cxnSp>
        <p:nvCxnSpPr>
          <p:cNvPr id="25" name="Straight Arrow Connector 24"/>
          <p:cNvCxnSpPr/>
          <p:nvPr/>
        </p:nvCxnSpPr>
        <p:spPr>
          <a:xfrm>
            <a:off x="5638800"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736488"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3600203" y="3952874"/>
            <a:ext cx="1771639" cy="800101"/>
            <a:chOff x="3600203" y="3952874"/>
            <a:chExt cx="1771639" cy="800101"/>
          </a:xfrm>
        </p:grpSpPr>
        <p:sp>
          <p:nvSpPr>
            <p:cNvPr id="27" name="TextBox 26"/>
            <p:cNvSpPr txBox="1"/>
            <p:nvPr/>
          </p:nvSpPr>
          <p:spPr>
            <a:xfrm>
              <a:off x="3600203" y="4114800"/>
              <a:ext cx="1771639"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H    C    OH</a:t>
              </a:r>
              <a:endParaRPr lang="en-US" sz="2400" dirty="0">
                <a:latin typeface="Liberation Sans" pitchFamily="34" charset="0"/>
                <a:ea typeface="DejaVu Sans" pitchFamily="34" charset="0"/>
                <a:cs typeface="DejaVu Sans" pitchFamily="34" charset="0"/>
              </a:endParaRPr>
            </a:p>
          </p:txBody>
        </p:sp>
        <p:cxnSp>
          <p:nvCxnSpPr>
            <p:cNvPr id="29" name="Straight Connector 28"/>
            <p:cNvCxnSpPr/>
            <p:nvPr/>
          </p:nvCxnSpPr>
          <p:spPr>
            <a:xfrm>
              <a:off x="3962400"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24375"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4248150" y="4638675"/>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248150" y="4067174"/>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752600" y="4305300"/>
            <a:ext cx="1681037"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reduction</a:t>
            </a:r>
            <a:r>
              <a:rPr lang="en-US" sz="2400" dirty="0" smtClean="0">
                <a:latin typeface="+mn-lt"/>
                <a:ea typeface="DejaVu Sans" pitchFamily="34" charset="0"/>
                <a:cs typeface="DejaVu Sans" pitchFamily="34" charset="0"/>
              </a:rPr>
              <a:t>;</a:t>
            </a:r>
            <a:endParaRPr lang="en-US" sz="2400" i="1" dirty="0" smtClean="0">
              <a:latin typeface="+mn-lt"/>
              <a:ea typeface="DejaVu Sans" pitchFamily="34" charset="0"/>
              <a:cs typeface="DejaVu Sans" pitchFamily="34" charset="0"/>
            </a:endParaRPr>
          </a:p>
          <a:p>
            <a:pPr algn="ctr"/>
            <a:r>
              <a:rPr lang="en-US" sz="2400" dirty="0" smtClean="0">
                <a:latin typeface="+mn-lt"/>
                <a:ea typeface="DejaVu Sans" pitchFamily="34" charset="0"/>
                <a:cs typeface="DejaVu Sans" pitchFamily="34" charset="0"/>
              </a:rPr>
              <a:t>unfavorable</a:t>
            </a:r>
            <a:endParaRPr lang="en-US" sz="2400" dirty="0">
              <a:latin typeface="+mn-lt"/>
              <a:ea typeface="DejaVu Sans" pitchFamily="34" charset="0"/>
              <a:cs typeface="DejaVu Sans" pitchFamily="34" charset="0"/>
            </a:endParaRPr>
          </a:p>
        </p:txBody>
      </p:sp>
      <p:sp>
        <p:nvSpPr>
          <p:cNvPr id="34" name="TextBox 33"/>
          <p:cNvSpPr txBox="1"/>
          <p:nvPr/>
        </p:nvSpPr>
        <p:spPr>
          <a:xfrm>
            <a:off x="5755042" y="4305300"/>
            <a:ext cx="1407758"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oxidation</a:t>
            </a:r>
            <a:r>
              <a:rPr lang="en-US" sz="2400" dirty="0" smtClean="0">
                <a:latin typeface="+mn-lt"/>
                <a:ea typeface="DejaVu Sans" pitchFamily="34" charset="0"/>
                <a:cs typeface="DejaVu Sans" pitchFamily="34" charset="0"/>
              </a:rPr>
              <a:t>;</a:t>
            </a:r>
          </a:p>
          <a:p>
            <a:pPr algn="ctr"/>
            <a:r>
              <a:rPr lang="en-US" sz="2400" dirty="0" smtClean="0">
                <a:latin typeface="+mn-lt"/>
                <a:ea typeface="DejaVu Sans" pitchFamily="34" charset="0"/>
                <a:cs typeface="DejaVu Sans" pitchFamily="34" charset="0"/>
              </a:rPr>
              <a:t>favorable</a:t>
            </a:r>
            <a:endParaRPr lang="en-US" sz="2400" dirty="0">
              <a:latin typeface="+mn-lt"/>
              <a:ea typeface="DejaVu Sans" pitchFamily="34" charset="0"/>
              <a:cs typeface="DejaVu Sans" pitchFamily="34" charset="0"/>
            </a:endParaRPr>
          </a:p>
        </p:txBody>
      </p:sp>
      <p:sp>
        <p:nvSpPr>
          <p:cNvPr id="35" name="Explosion 2 34"/>
          <p:cNvSpPr/>
          <p:nvPr/>
        </p:nvSpPr>
        <p:spPr>
          <a:xfrm>
            <a:off x="5486400" y="1676400"/>
            <a:ext cx="2376354" cy="1697391"/>
          </a:xfrm>
          <a:prstGeom prst="irregularSeal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free</a:t>
            </a:r>
          </a:p>
          <a:p>
            <a:pPr algn="ctr"/>
            <a:r>
              <a:rPr lang="en-US" sz="2400" dirty="0" smtClean="0">
                <a:solidFill>
                  <a:schemeClr val="bg1"/>
                </a:solidFill>
              </a:rPr>
              <a:t>energy</a:t>
            </a:r>
            <a:endParaRPr lang="en-US" sz="2400" dirty="0">
              <a:solidFill>
                <a:schemeClr val="bg1"/>
              </a:solidFill>
            </a:endParaRPr>
          </a:p>
        </p:txBody>
      </p:sp>
      <p:sp>
        <p:nvSpPr>
          <p:cNvPr id="36" name="TextBox 35"/>
          <p:cNvSpPr txBox="1"/>
          <p:nvPr/>
        </p:nvSpPr>
        <p:spPr>
          <a:xfrm>
            <a:off x="3368071" y="4964221"/>
            <a:ext cx="2215670" cy="830997"/>
          </a:xfrm>
          <a:prstGeom prst="rect">
            <a:avLst/>
          </a:prstGeom>
          <a:noFill/>
        </p:spPr>
        <p:txBody>
          <a:bodyPr wrap="none" rtlCol="0">
            <a:spAutoFit/>
          </a:bodyPr>
          <a:lstStyle/>
          <a:p>
            <a:pPr algn="ctr"/>
            <a:r>
              <a:rPr lang="en-US" sz="2400" dirty="0" smtClean="0">
                <a:latin typeface="+mn-lt"/>
                <a:ea typeface="DejaVu Sans" pitchFamily="34" charset="0"/>
                <a:cs typeface="DejaVu Sans" pitchFamily="34" charset="0"/>
              </a:rPr>
              <a:t>carbon in a</a:t>
            </a:r>
          </a:p>
          <a:p>
            <a:pPr algn="ctr"/>
            <a:r>
              <a:rPr lang="en-US" sz="2400" dirty="0" smtClean="0">
                <a:latin typeface="+mn-lt"/>
                <a:ea typeface="DejaVu Sans" pitchFamily="34" charset="0"/>
                <a:cs typeface="DejaVu Sans" pitchFamily="34" charset="0"/>
              </a:rPr>
              <a:t>monosaccharide</a:t>
            </a:r>
            <a:endParaRPr lang="en-US" sz="2400" dirty="0">
              <a:latin typeface="+mn-lt"/>
              <a:ea typeface="DejaVu Sans" pitchFamily="34" charset="0"/>
              <a:cs typeface="DejaVu Sans" pitchFamily="34" charset="0"/>
            </a:endParaRPr>
          </a:p>
        </p:txBody>
      </p:sp>
      <p:sp>
        <p:nvSpPr>
          <p:cNvPr id="39" name="Arc 38"/>
          <p:cNvSpPr/>
          <p:nvPr/>
        </p:nvSpPr>
        <p:spPr>
          <a:xfrm>
            <a:off x="2286000" y="2162175"/>
            <a:ext cx="1076325" cy="2192655"/>
          </a:xfrm>
          <a:prstGeom prst="arc">
            <a:avLst>
              <a:gd name="adj1" fmla="val 5326085"/>
              <a:gd name="adj2" fmla="val 9162023"/>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a:off x="5562600" y="2152650"/>
            <a:ext cx="1076325" cy="2192655"/>
          </a:xfrm>
          <a:prstGeom prst="arc">
            <a:avLst>
              <a:gd name="adj1" fmla="val 1367494"/>
              <a:gd name="adj2" fmla="val 5362655"/>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1306481" y="1099323"/>
            <a:ext cx="2427319" cy="2405877"/>
            <a:chOff x="2000250" y="5151120"/>
            <a:chExt cx="1078230" cy="1068705"/>
          </a:xfrm>
        </p:grpSpPr>
        <p:sp>
          <p:nvSpPr>
            <p:cNvPr id="43" name="Oval 42"/>
            <p:cNvSpPr/>
            <p:nvPr/>
          </p:nvSpPr>
          <p:spPr>
            <a:xfrm>
              <a:off x="2240280" y="5379720"/>
              <a:ext cx="609600" cy="609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light</a:t>
              </a:r>
            </a:p>
            <a:p>
              <a:pPr algn="ctr"/>
              <a:r>
                <a:rPr lang="en-US" sz="2400" dirty="0" smtClean="0">
                  <a:solidFill>
                    <a:schemeClr val="bg1"/>
                  </a:solidFill>
                </a:rPr>
                <a:t>energy</a:t>
              </a:r>
              <a:endParaRPr lang="en-US" sz="2400" dirty="0">
                <a:solidFill>
                  <a:schemeClr val="bg1"/>
                </a:solidFill>
              </a:endParaRPr>
            </a:p>
          </p:txBody>
        </p:sp>
        <p:cxnSp>
          <p:nvCxnSpPr>
            <p:cNvPr id="44" name="Straight Connector 43"/>
            <p:cNvCxnSpPr/>
            <p:nvPr/>
          </p:nvCxnSpPr>
          <p:spPr>
            <a:xfrm>
              <a:off x="289560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0025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419350" y="524256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419350" y="6128385"/>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3600000">
              <a:off x="2196465" y="531794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800000">
              <a:off x="2048695" y="549783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3600000">
              <a:off x="2678430" y="60777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800000">
              <a:off x="2845250" y="5932171"/>
              <a:ext cx="182881"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9000000">
              <a:off x="2075629" y="5934073"/>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7200000">
              <a:off x="2240280" y="6058721"/>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9000000">
              <a:off x="2849878" y="54749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7200000">
              <a:off x="2687955" y="529291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9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3" grpId="0"/>
      <p:bldP spid="34" grpId="0"/>
      <p:bldP spid="35" grpId="0" animBg="1"/>
      <p:bldP spid="36" grpId="0"/>
      <p:bldP spid="39" grpId="0" animBg="1"/>
      <p:bldP spid="4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Oxidation </a:t>
            </a:r>
            <a:r>
              <a:rPr lang="en-US" dirty="0"/>
              <a:t>states of carbon</a:t>
            </a:r>
          </a:p>
        </p:txBody>
      </p:sp>
      <p:sp>
        <p:nvSpPr>
          <p:cNvPr id="281" name="TextBox 4"/>
          <p:cNvSpPr txBox="1">
            <a:spLocks noChangeArrowheads="1"/>
          </p:cNvSpPr>
          <p:nvPr/>
        </p:nvSpPr>
        <p:spPr bwMode="auto">
          <a:xfrm>
            <a:off x="2" y="6925"/>
            <a:ext cx="2068175" cy="461657"/>
          </a:xfrm>
          <a:prstGeom prst="rect">
            <a:avLst/>
          </a:prstGeom>
          <a:noFill/>
          <a:ln w="9525">
            <a:noFill/>
            <a:miter lim="800000"/>
            <a:headEnd/>
            <a:tailEnd/>
          </a:ln>
        </p:spPr>
        <p:txBody>
          <a:bodyPr wrap="none" lIns="91430" tIns="45716" rIns="91430" bIns="45716">
            <a:spAutoFit/>
          </a:bodyPr>
          <a:lstStyle/>
          <a:p>
            <a:r>
              <a:rPr lang="en-US" sz="2400" dirty="0" smtClean="0">
                <a:solidFill>
                  <a:srgbClr val="00B0F0"/>
                </a:solidFill>
              </a:rPr>
              <a:t>Most oxidized</a:t>
            </a:r>
            <a:endParaRPr lang="en-US" sz="2400" dirty="0">
              <a:solidFill>
                <a:srgbClr val="00B0F0"/>
              </a:solidFill>
            </a:endParaRPr>
          </a:p>
        </p:txBody>
      </p:sp>
      <p:sp>
        <p:nvSpPr>
          <p:cNvPr id="282" name="TextBox 5"/>
          <p:cNvSpPr txBox="1">
            <a:spLocks noChangeArrowheads="1"/>
          </p:cNvSpPr>
          <p:nvPr/>
        </p:nvSpPr>
        <p:spPr bwMode="auto">
          <a:xfrm>
            <a:off x="7090189" y="6396038"/>
            <a:ext cx="2050541" cy="461657"/>
          </a:xfrm>
          <a:prstGeom prst="rect">
            <a:avLst/>
          </a:prstGeom>
          <a:noFill/>
          <a:ln w="9525">
            <a:noFill/>
            <a:miter lim="800000"/>
            <a:headEnd/>
            <a:tailEnd/>
          </a:ln>
        </p:spPr>
        <p:txBody>
          <a:bodyPr wrap="none" lIns="91430" tIns="45716" rIns="91430" bIns="45716">
            <a:spAutoFit/>
          </a:bodyPr>
          <a:lstStyle/>
          <a:p>
            <a:r>
              <a:rPr lang="en-US" sz="2400" dirty="0" smtClean="0">
                <a:solidFill>
                  <a:srgbClr val="00B0F0"/>
                </a:solidFill>
              </a:rPr>
              <a:t>Most reduced</a:t>
            </a:r>
            <a:endParaRPr lang="en-US" sz="2400" dirty="0">
              <a:solidFill>
                <a:srgbClr val="00B0F0"/>
              </a:solidFill>
            </a:endParaRPr>
          </a:p>
        </p:txBody>
      </p:sp>
      <p:grpSp>
        <p:nvGrpSpPr>
          <p:cNvPr id="335" name="Group 334"/>
          <p:cNvGrpSpPr/>
          <p:nvPr/>
        </p:nvGrpSpPr>
        <p:grpSpPr>
          <a:xfrm>
            <a:off x="1025024" y="675391"/>
            <a:ext cx="1609795" cy="430887"/>
            <a:chOff x="656899" y="675391"/>
            <a:chExt cx="1609795" cy="430887"/>
          </a:xfrm>
        </p:grpSpPr>
        <p:sp>
          <p:nvSpPr>
            <p:cNvPr id="48" name="Atom up on C5"/>
            <p:cNvSpPr txBox="1"/>
            <p:nvPr/>
          </p:nvSpPr>
          <p:spPr>
            <a:xfrm>
              <a:off x="1345579" y="675391"/>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86" name="Atom O in ring"/>
            <p:cNvSpPr txBox="1"/>
            <p:nvPr/>
          </p:nvSpPr>
          <p:spPr>
            <a:xfrm>
              <a:off x="2015022" y="675391"/>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9" name="Group 18"/>
            <p:cNvGrpSpPr/>
            <p:nvPr/>
          </p:nvGrpSpPr>
          <p:grpSpPr>
            <a:xfrm>
              <a:off x="1622402" y="850322"/>
              <a:ext cx="348234" cy="104775"/>
              <a:chOff x="1787011" y="747334"/>
              <a:chExt cx="351716" cy="104775"/>
            </a:xfrm>
          </p:grpSpPr>
          <p:cxnSp>
            <p:nvCxnSpPr>
              <p:cNvPr id="91"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95"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9" name="Atom O in ring"/>
            <p:cNvSpPr txBox="1"/>
            <p:nvPr/>
          </p:nvSpPr>
          <p:spPr>
            <a:xfrm>
              <a:off x="656899" y="675391"/>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20" name="Group 119"/>
            <p:cNvGrpSpPr/>
            <p:nvPr/>
          </p:nvGrpSpPr>
          <p:grpSpPr>
            <a:xfrm>
              <a:off x="952958" y="850322"/>
              <a:ext cx="348234" cy="104775"/>
              <a:chOff x="1787011" y="747334"/>
              <a:chExt cx="351716" cy="104775"/>
            </a:xfrm>
          </p:grpSpPr>
          <p:cxnSp>
            <p:nvCxnSpPr>
              <p:cNvPr id="121"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2"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283" name="TextBox 282"/>
          <p:cNvSpPr txBox="1"/>
          <p:nvPr/>
        </p:nvSpPr>
        <p:spPr>
          <a:xfrm>
            <a:off x="-14399" y="298159"/>
            <a:ext cx="2348005" cy="523216"/>
          </a:xfrm>
          <a:prstGeom prst="rect">
            <a:avLst/>
          </a:prstGeom>
          <a:noFill/>
        </p:spPr>
        <p:txBody>
          <a:bodyPr wrap="none" lIns="91435" tIns="45718" rIns="91435" bIns="45718" rtlCol="0">
            <a:spAutoFit/>
          </a:bodyPr>
          <a:lstStyle/>
          <a:p>
            <a:r>
              <a:rPr lang="en-US" sz="2800" dirty="0" smtClean="0">
                <a:latin typeface="+mn-lt"/>
              </a:rPr>
              <a:t>carbon dioxide</a:t>
            </a:r>
            <a:endParaRPr lang="en-US" sz="2800" dirty="0">
              <a:latin typeface="+mn-lt"/>
            </a:endParaRPr>
          </a:p>
        </p:txBody>
      </p:sp>
      <p:grpSp>
        <p:nvGrpSpPr>
          <p:cNvPr id="41" name="Group 40"/>
          <p:cNvGrpSpPr/>
          <p:nvPr/>
        </p:nvGrpSpPr>
        <p:grpSpPr>
          <a:xfrm>
            <a:off x="682215" y="1215849"/>
            <a:ext cx="2210813" cy="1463807"/>
            <a:chOff x="469997" y="988818"/>
            <a:chExt cx="2210813" cy="1463807"/>
          </a:xfrm>
        </p:grpSpPr>
        <p:cxnSp>
          <p:nvCxnSpPr>
            <p:cNvPr id="172" name="Bond, C5-O"/>
            <p:cNvCxnSpPr/>
            <p:nvPr/>
          </p:nvCxnSpPr>
          <p:spPr>
            <a:xfrm rot="19800000">
              <a:off x="1081079" y="205751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73" name="Atom O in ring"/>
            <p:cNvSpPr txBox="1"/>
            <p:nvPr/>
          </p:nvSpPr>
          <p:spPr>
            <a:xfrm>
              <a:off x="469997" y="2021738"/>
              <a:ext cx="601126" cy="430887"/>
            </a:xfrm>
            <a:prstGeom prst="rect">
              <a:avLst/>
            </a:prstGeom>
            <a:noFill/>
          </p:spPr>
          <p:txBody>
            <a:bodyPr wrap="none" lIns="0" tIns="0" rIns="0" bIns="0" rtlCol="0">
              <a:spAutoFit/>
            </a:bodyPr>
            <a:lstStyle/>
            <a:p>
              <a:pPr algn="r"/>
              <a:r>
                <a:rPr lang="en-US" sz="2800" dirty="0" smtClean="0">
                  <a:latin typeface="+mn-lt"/>
                </a:rPr>
                <a:t>H</a:t>
              </a:r>
              <a:r>
                <a:rPr lang="en-US" sz="2800" baseline="-25000" dirty="0" smtClean="0">
                  <a:latin typeface="+mn-lt"/>
                </a:rPr>
                <a:t>3</a:t>
              </a:r>
              <a:r>
                <a:rPr lang="en-US" sz="2800" dirty="0" smtClean="0">
                  <a:latin typeface="+mn-lt"/>
                </a:rPr>
                <a:t>C</a:t>
              </a:r>
            </a:p>
          </p:txBody>
        </p:sp>
        <p:sp>
          <p:nvSpPr>
            <p:cNvPr id="174" name="Atom O in ring"/>
            <p:cNvSpPr txBox="1"/>
            <p:nvPr/>
          </p:nvSpPr>
          <p:spPr>
            <a:xfrm>
              <a:off x="2166246" y="2021738"/>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grpSp>
          <p:nvGrpSpPr>
            <p:cNvPr id="175" name="Group 174"/>
            <p:cNvGrpSpPr/>
            <p:nvPr/>
          </p:nvGrpSpPr>
          <p:grpSpPr>
            <a:xfrm>
              <a:off x="1497574" y="988818"/>
              <a:ext cx="251672" cy="1102733"/>
              <a:chOff x="922269" y="4448360"/>
              <a:chExt cx="251672" cy="1102733"/>
            </a:xfrm>
          </p:grpSpPr>
          <p:sp>
            <p:nvSpPr>
              <p:cNvPr id="176" name="Atom up on C5"/>
              <p:cNvSpPr txBox="1"/>
              <p:nvPr/>
            </p:nvSpPr>
            <p:spPr>
              <a:xfrm>
                <a:off x="931887" y="512020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177" name="Atom O in ring"/>
              <p:cNvSpPr txBox="1"/>
              <p:nvPr/>
            </p:nvSpPr>
            <p:spPr>
              <a:xfrm>
                <a:off x="922269" y="4448360"/>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78" name="Group 177"/>
              <p:cNvGrpSpPr/>
              <p:nvPr/>
            </p:nvGrpSpPr>
            <p:grpSpPr>
              <a:xfrm rot="16200000">
                <a:off x="873988" y="4945265"/>
                <a:ext cx="348234" cy="104775"/>
                <a:chOff x="1787011" y="747334"/>
                <a:chExt cx="351716" cy="104775"/>
              </a:xfrm>
            </p:grpSpPr>
            <p:cxnSp>
              <p:nvCxnSpPr>
                <p:cNvPr id="17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81" name="Bond, C5-O"/>
            <p:cNvCxnSpPr/>
            <p:nvPr/>
          </p:nvCxnSpPr>
          <p:spPr>
            <a:xfrm rot="1800000">
              <a:off x="1748739" y="205751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4" name="TextBox 283"/>
          <p:cNvSpPr txBox="1"/>
          <p:nvPr/>
        </p:nvSpPr>
        <p:spPr>
          <a:xfrm>
            <a:off x="-14399" y="1663240"/>
            <a:ext cx="1709112" cy="523216"/>
          </a:xfrm>
          <a:prstGeom prst="rect">
            <a:avLst/>
          </a:prstGeom>
          <a:noFill/>
        </p:spPr>
        <p:txBody>
          <a:bodyPr wrap="none" lIns="91435" tIns="45718" rIns="91435" bIns="45718" rtlCol="0">
            <a:spAutoFit/>
          </a:bodyPr>
          <a:lstStyle/>
          <a:p>
            <a:r>
              <a:rPr lang="en-US" sz="2800" dirty="0" smtClean="0">
                <a:latin typeface="+mn-lt"/>
              </a:rPr>
              <a:t>acetic acid</a:t>
            </a:r>
            <a:endParaRPr lang="en-US" sz="2800" dirty="0">
              <a:latin typeface="+mn-lt"/>
            </a:endParaRPr>
          </a:p>
        </p:txBody>
      </p:sp>
      <p:grpSp>
        <p:nvGrpSpPr>
          <p:cNvPr id="42" name="Group 41"/>
          <p:cNvGrpSpPr/>
          <p:nvPr/>
        </p:nvGrpSpPr>
        <p:grpSpPr>
          <a:xfrm>
            <a:off x="1411441" y="3160699"/>
            <a:ext cx="860710" cy="430887"/>
            <a:chOff x="1025715" y="2724056"/>
            <a:chExt cx="860710" cy="430887"/>
          </a:xfrm>
        </p:grpSpPr>
        <p:sp>
          <p:nvSpPr>
            <p:cNvPr id="275" name="Atom up on C5"/>
            <p:cNvSpPr txBox="1"/>
            <p:nvPr/>
          </p:nvSpPr>
          <p:spPr>
            <a:xfrm>
              <a:off x="1025715" y="272405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276" name="Atom O in ring"/>
            <p:cNvSpPr txBox="1"/>
            <p:nvPr/>
          </p:nvSpPr>
          <p:spPr>
            <a:xfrm>
              <a:off x="1634753" y="2724056"/>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277" name="Group 276"/>
            <p:cNvGrpSpPr/>
            <p:nvPr/>
          </p:nvGrpSpPr>
          <p:grpSpPr>
            <a:xfrm>
              <a:off x="1294303" y="2859669"/>
              <a:ext cx="292608" cy="159661"/>
              <a:chOff x="1579756" y="3435130"/>
              <a:chExt cx="348234" cy="159661"/>
            </a:xfrm>
          </p:grpSpPr>
          <p:cxnSp>
            <p:nvCxnSpPr>
              <p:cNvPr id="278" name="Bond, C5-O"/>
              <p:cNvCxnSpPr/>
              <p:nvPr/>
            </p:nvCxnSpPr>
            <p:spPr>
              <a:xfrm>
                <a:off x="1579756" y="351496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9" name="Bond, C5-O"/>
              <p:cNvCxnSpPr/>
              <p:nvPr/>
            </p:nvCxnSpPr>
            <p:spPr>
              <a:xfrm>
                <a:off x="1579756" y="3435130"/>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0" name="Bond, C5-O"/>
              <p:cNvCxnSpPr/>
              <p:nvPr/>
            </p:nvCxnSpPr>
            <p:spPr>
              <a:xfrm>
                <a:off x="1579756" y="359479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285" name="TextBox 284"/>
          <p:cNvSpPr txBox="1"/>
          <p:nvPr/>
        </p:nvSpPr>
        <p:spPr>
          <a:xfrm>
            <a:off x="-14399" y="2789227"/>
            <a:ext cx="2723108" cy="523216"/>
          </a:xfrm>
          <a:prstGeom prst="rect">
            <a:avLst/>
          </a:prstGeom>
          <a:noFill/>
        </p:spPr>
        <p:txBody>
          <a:bodyPr wrap="none" lIns="91435" tIns="45718" rIns="91435" bIns="45718" rtlCol="0">
            <a:spAutoFit/>
          </a:bodyPr>
          <a:lstStyle/>
          <a:p>
            <a:r>
              <a:rPr lang="en-US" sz="2800" dirty="0" smtClean="0">
                <a:latin typeface="+mn-lt"/>
              </a:rPr>
              <a:t>carbon monoxide</a:t>
            </a:r>
            <a:endParaRPr lang="en-US" sz="2800" dirty="0">
              <a:latin typeface="+mn-lt"/>
            </a:endParaRPr>
          </a:p>
        </p:txBody>
      </p:sp>
      <p:grpSp>
        <p:nvGrpSpPr>
          <p:cNvPr id="314" name="Group 313"/>
          <p:cNvGrpSpPr/>
          <p:nvPr/>
        </p:nvGrpSpPr>
        <p:grpSpPr>
          <a:xfrm>
            <a:off x="1065412" y="3701157"/>
            <a:ext cx="1872579" cy="1463807"/>
            <a:chOff x="500418" y="3339050"/>
            <a:chExt cx="1872579" cy="1463807"/>
          </a:xfrm>
        </p:grpSpPr>
        <p:cxnSp>
          <p:nvCxnSpPr>
            <p:cNvPr id="182" name="Bond, C5-O"/>
            <p:cNvCxnSpPr/>
            <p:nvPr/>
          </p:nvCxnSpPr>
          <p:spPr>
            <a:xfrm rot="19800000">
              <a:off x="773266" y="440774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83" name="Atom O in ring"/>
            <p:cNvSpPr txBox="1"/>
            <p:nvPr/>
          </p:nvSpPr>
          <p:spPr>
            <a:xfrm>
              <a:off x="500418" y="4371970"/>
              <a:ext cx="262892" cy="430887"/>
            </a:xfrm>
            <a:prstGeom prst="rect">
              <a:avLst/>
            </a:prstGeom>
            <a:noFill/>
          </p:spPr>
          <p:txBody>
            <a:bodyPr wrap="none" lIns="0" tIns="0" rIns="0" bIns="0" rtlCol="0">
              <a:spAutoFit/>
            </a:bodyPr>
            <a:lstStyle/>
            <a:p>
              <a:pPr algn="r"/>
              <a:r>
                <a:rPr lang="en-US" sz="2800" dirty="0" smtClean="0">
                  <a:latin typeface="+mn-lt"/>
                </a:rPr>
                <a:t>H</a:t>
              </a:r>
            </a:p>
          </p:txBody>
        </p:sp>
        <p:sp>
          <p:nvSpPr>
            <p:cNvPr id="184" name="Atom O in ring"/>
            <p:cNvSpPr txBox="1"/>
            <p:nvPr/>
          </p:nvSpPr>
          <p:spPr>
            <a:xfrm>
              <a:off x="1858433" y="4371970"/>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grpSp>
          <p:nvGrpSpPr>
            <p:cNvPr id="185" name="Group 184"/>
            <p:cNvGrpSpPr/>
            <p:nvPr/>
          </p:nvGrpSpPr>
          <p:grpSpPr>
            <a:xfrm>
              <a:off x="1189761" y="3339050"/>
              <a:ext cx="251672" cy="1102733"/>
              <a:chOff x="922269" y="4448360"/>
              <a:chExt cx="251672" cy="1102733"/>
            </a:xfrm>
          </p:grpSpPr>
          <p:sp>
            <p:nvSpPr>
              <p:cNvPr id="186" name="Atom up on C5"/>
              <p:cNvSpPr txBox="1"/>
              <p:nvPr/>
            </p:nvSpPr>
            <p:spPr>
              <a:xfrm>
                <a:off x="931887" y="512020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187" name="Atom O in ring"/>
              <p:cNvSpPr txBox="1"/>
              <p:nvPr/>
            </p:nvSpPr>
            <p:spPr>
              <a:xfrm>
                <a:off x="922269" y="4448360"/>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88" name="Group 187"/>
              <p:cNvGrpSpPr/>
              <p:nvPr/>
            </p:nvGrpSpPr>
            <p:grpSpPr>
              <a:xfrm rot="16200000">
                <a:off x="873988" y="4945265"/>
                <a:ext cx="348234" cy="104775"/>
                <a:chOff x="1787011" y="747334"/>
                <a:chExt cx="351716" cy="104775"/>
              </a:xfrm>
            </p:grpSpPr>
            <p:cxnSp>
              <p:nvCxnSpPr>
                <p:cNvPr id="18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91" name="Bond, C5-O"/>
            <p:cNvCxnSpPr/>
            <p:nvPr/>
          </p:nvCxnSpPr>
          <p:spPr>
            <a:xfrm rot="1800000">
              <a:off x="1440926" y="440774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6" name="TextBox 285"/>
          <p:cNvSpPr txBox="1"/>
          <p:nvPr/>
        </p:nvSpPr>
        <p:spPr>
          <a:xfrm>
            <a:off x="-14399" y="4041604"/>
            <a:ext cx="1825233" cy="523216"/>
          </a:xfrm>
          <a:prstGeom prst="rect">
            <a:avLst/>
          </a:prstGeom>
          <a:noFill/>
        </p:spPr>
        <p:txBody>
          <a:bodyPr wrap="none" lIns="91435" tIns="45718" rIns="91435" bIns="45718" rtlCol="0">
            <a:spAutoFit/>
          </a:bodyPr>
          <a:lstStyle/>
          <a:p>
            <a:r>
              <a:rPr lang="en-US" sz="2800" dirty="0" smtClean="0">
                <a:latin typeface="+mn-lt"/>
              </a:rPr>
              <a:t>formic acid</a:t>
            </a:r>
            <a:endParaRPr lang="en-US" sz="2800" dirty="0">
              <a:latin typeface="+mn-lt"/>
            </a:endParaRPr>
          </a:p>
        </p:txBody>
      </p:sp>
      <p:grpSp>
        <p:nvGrpSpPr>
          <p:cNvPr id="315" name="Group 314"/>
          <p:cNvGrpSpPr/>
          <p:nvPr/>
        </p:nvGrpSpPr>
        <p:grpSpPr>
          <a:xfrm>
            <a:off x="778354" y="5274535"/>
            <a:ext cx="2297376" cy="1463807"/>
            <a:chOff x="173622" y="5072660"/>
            <a:chExt cx="2297376" cy="1463807"/>
          </a:xfrm>
        </p:grpSpPr>
        <p:cxnSp>
          <p:nvCxnSpPr>
            <p:cNvPr id="155" name="Bond, C5-O"/>
            <p:cNvCxnSpPr/>
            <p:nvPr/>
          </p:nvCxnSpPr>
          <p:spPr>
            <a:xfrm rot="19800000">
              <a:off x="784704" y="614135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6" name="Atom O in ring"/>
            <p:cNvSpPr txBox="1"/>
            <p:nvPr/>
          </p:nvSpPr>
          <p:spPr>
            <a:xfrm>
              <a:off x="173622" y="6105580"/>
              <a:ext cx="601126" cy="430887"/>
            </a:xfrm>
            <a:prstGeom prst="rect">
              <a:avLst/>
            </a:prstGeom>
            <a:noFill/>
          </p:spPr>
          <p:txBody>
            <a:bodyPr wrap="none" lIns="0" tIns="0" rIns="0" bIns="0" rtlCol="0">
              <a:spAutoFit/>
            </a:bodyPr>
            <a:lstStyle/>
            <a:p>
              <a:pPr algn="r"/>
              <a:r>
                <a:rPr lang="en-US" sz="2800" dirty="0" smtClean="0">
                  <a:latin typeface="+mn-lt"/>
                </a:rPr>
                <a:t>H</a:t>
              </a:r>
              <a:r>
                <a:rPr lang="en-US" sz="2800" baseline="-25000" dirty="0" smtClean="0">
                  <a:latin typeface="+mn-lt"/>
                </a:rPr>
                <a:t>3</a:t>
              </a:r>
              <a:r>
                <a:rPr lang="en-US" sz="2800" dirty="0" smtClean="0">
                  <a:latin typeface="+mn-lt"/>
                </a:rPr>
                <a:t>C</a:t>
              </a:r>
            </a:p>
          </p:txBody>
        </p:sp>
        <p:sp>
          <p:nvSpPr>
            <p:cNvPr id="157" name="Atom O in ring"/>
            <p:cNvSpPr txBox="1"/>
            <p:nvPr/>
          </p:nvSpPr>
          <p:spPr>
            <a:xfrm>
              <a:off x="1869871" y="6105580"/>
              <a:ext cx="601127" cy="430887"/>
            </a:xfrm>
            <a:prstGeom prst="rect">
              <a:avLst/>
            </a:prstGeom>
            <a:noFill/>
          </p:spPr>
          <p:txBody>
            <a:bodyPr wrap="none" lIns="0" tIns="0" rIns="0" bIns="0" rtlCol="0">
              <a:spAutoFit/>
            </a:bodyPr>
            <a:lstStyle/>
            <a:p>
              <a:r>
                <a:rPr lang="en-US" sz="2800" dirty="0" smtClean="0">
                  <a:latin typeface="+mn-lt"/>
                </a:rPr>
                <a:t>CH</a:t>
              </a:r>
              <a:r>
                <a:rPr lang="en-US" sz="2800" baseline="-25000" dirty="0" smtClean="0">
                  <a:latin typeface="+mn-lt"/>
                </a:rPr>
                <a:t>3</a:t>
              </a:r>
            </a:p>
          </p:txBody>
        </p:sp>
        <p:grpSp>
          <p:nvGrpSpPr>
            <p:cNvPr id="25" name="Group 24"/>
            <p:cNvGrpSpPr/>
            <p:nvPr/>
          </p:nvGrpSpPr>
          <p:grpSpPr>
            <a:xfrm>
              <a:off x="1201199" y="5072660"/>
              <a:ext cx="251672" cy="1102733"/>
              <a:chOff x="922269" y="4448360"/>
              <a:chExt cx="251672" cy="1102733"/>
            </a:xfrm>
          </p:grpSpPr>
          <p:sp>
            <p:nvSpPr>
              <p:cNvPr id="154" name="Atom up on C5"/>
              <p:cNvSpPr txBox="1"/>
              <p:nvPr/>
            </p:nvSpPr>
            <p:spPr>
              <a:xfrm>
                <a:off x="931887" y="512020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158" name="Atom O in ring"/>
              <p:cNvSpPr txBox="1"/>
              <p:nvPr/>
            </p:nvSpPr>
            <p:spPr>
              <a:xfrm>
                <a:off x="922269" y="4448360"/>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59" name="Group 158"/>
              <p:cNvGrpSpPr/>
              <p:nvPr/>
            </p:nvGrpSpPr>
            <p:grpSpPr>
              <a:xfrm rot="16200000">
                <a:off x="873988" y="4945265"/>
                <a:ext cx="348234" cy="104775"/>
                <a:chOff x="1787011" y="747334"/>
                <a:chExt cx="351716" cy="104775"/>
              </a:xfrm>
            </p:grpSpPr>
            <p:cxnSp>
              <p:nvCxnSpPr>
                <p:cNvPr id="160"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1"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62" name="Bond, C5-O"/>
            <p:cNvCxnSpPr/>
            <p:nvPr/>
          </p:nvCxnSpPr>
          <p:spPr>
            <a:xfrm rot="1800000">
              <a:off x="1452364" y="614135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7" name="TextBox 286"/>
          <p:cNvSpPr txBox="1"/>
          <p:nvPr/>
        </p:nvSpPr>
        <p:spPr>
          <a:xfrm>
            <a:off x="-14399" y="5608523"/>
            <a:ext cx="1308361" cy="523216"/>
          </a:xfrm>
          <a:prstGeom prst="rect">
            <a:avLst/>
          </a:prstGeom>
          <a:noFill/>
        </p:spPr>
        <p:txBody>
          <a:bodyPr wrap="none" lIns="91435" tIns="45718" rIns="91435" bIns="45718" rtlCol="0">
            <a:spAutoFit/>
          </a:bodyPr>
          <a:lstStyle/>
          <a:p>
            <a:r>
              <a:rPr lang="en-US" sz="2800" dirty="0" smtClean="0">
                <a:latin typeface="+mn-lt"/>
              </a:rPr>
              <a:t>acetone</a:t>
            </a:r>
            <a:endParaRPr lang="en-US" sz="2800" dirty="0">
              <a:latin typeface="+mn-lt"/>
            </a:endParaRPr>
          </a:p>
        </p:txBody>
      </p:sp>
      <p:grpSp>
        <p:nvGrpSpPr>
          <p:cNvPr id="319" name="Group 318"/>
          <p:cNvGrpSpPr/>
          <p:nvPr/>
        </p:nvGrpSpPr>
        <p:grpSpPr>
          <a:xfrm>
            <a:off x="4006266" y="524490"/>
            <a:ext cx="1959141" cy="1463807"/>
            <a:chOff x="3460849" y="773865"/>
            <a:chExt cx="1959141" cy="1463807"/>
          </a:xfrm>
        </p:grpSpPr>
        <p:cxnSp>
          <p:nvCxnSpPr>
            <p:cNvPr id="192" name="Bond, C5-O"/>
            <p:cNvCxnSpPr/>
            <p:nvPr/>
          </p:nvCxnSpPr>
          <p:spPr>
            <a:xfrm rot="19800000">
              <a:off x="4071931" y="184256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93" name="Atom O in ring"/>
            <p:cNvSpPr txBox="1"/>
            <p:nvPr/>
          </p:nvSpPr>
          <p:spPr>
            <a:xfrm>
              <a:off x="3460849" y="1806785"/>
              <a:ext cx="601126" cy="430887"/>
            </a:xfrm>
            <a:prstGeom prst="rect">
              <a:avLst/>
            </a:prstGeom>
            <a:noFill/>
          </p:spPr>
          <p:txBody>
            <a:bodyPr wrap="none" lIns="0" tIns="0" rIns="0" bIns="0" rtlCol="0">
              <a:spAutoFit/>
            </a:bodyPr>
            <a:lstStyle/>
            <a:p>
              <a:pPr algn="r"/>
              <a:r>
                <a:rPr lang="en-US" sz="2800" dirty="0" smtClean="0">
                  <a:latin typeface="+mn-lt"/>
                </a:rPr>
                <a:t>H</a:t>
              </a:r>
              <a:r>
                <a:rPr lang="en-US" sz="2800" baseline="-25000" dirty="0" smtClean="0">
                  <a:latin typeface="+mn-lt"/>
                </a:rPr>
                <a:t>3</a:t>
              </a:r>
              <a:r>
                <a:rPr lang="en-US" sz="2800" dirty="0" smtClean="0">
                  <a:latin typeface="+mn-lt"/>
                </a:rPr>
                <a:t>C</a:t>
              </a:r>
            </a:p>
          </p:txBody>
        </p:sp>
        <p:sp>
          <p:nvSpPr>
            <p:cNvPr id="194" name="Atom O in ring"/>
            <p:cNvSpPr txBox="1"/>
            <p:nvPr/>
          </p:nvSpPr>
          <p:spPr>
            <a:xfrm>
              <a:off x="5157098" y="180678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195" name="Group 194"/>
            <p:cNvGrpSpPr/>
            <p:nvPr/>
          </p:nvGrpSpPr>
          <p:grpSpPr>
            <a:xfrm>
              <a:off x="4488426" y="773865"/>
              <a:ext cx="251672" cy="1102733"/>
              <a:chOff x="922269" y="4448360"/>
              <a:chExt cx="251672" cy="1102733"/>
            </a:xfrm>
          </p:grpSpPr>
          <p:sp>
            <p:nvSpPr>
              <p:cNvPr id="196" name="Atom up on C5"/>
              <p:cNvSpPr txBox="1"/>
              <p:nvPr/>
            </p:nvSpPr>
            <p:spPr>
              <a:xfrm>
                <a:off x="931887" y="512020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197" name="Atom O in ring"/>
              <p:cNvSpPr txBox="1"/>
              <p:nvPr/>
            </p:nvSpPr>
            <p:spPr>
              <a:xfrm>
                <a:off x="922269" y="4448360"/>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198" name="Group 197"/>
              <p:cNvGrpSpPr/>
              <p:nvPr/>
            </p:nvGrpSpPr>
            <p:grpSpPr>
              <a:xfrm rot="16200000">
                <a:off x="873988" y="4945265"/>
                <a:ext cx="348234" cy="104775"/>
                <a:chOff x="1787011" y="747334"/>
                <a:chExt cx="351716" cy="104775"/>
              </a:xfrm>
            </p:grpSpPr>
            <p:cxnSp>
              <p:nvCxnSpPr>
                <p:cNvPr id="19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201" name="Bond, C5-O"/>
            <p:cNvCxnSpPr/>
            <p:nvPr/>
          </p:nvCxnSpPr>
          <p:spPr>
            <a:xfrm rot="1800000">
              <a:off x="4739591" y="184256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8" name="TextBox 287"/>
          <p:cNvSpPr txBox="1"/>
          <p:nvPr/>
        </p:nvSpPr>
        <p:spPr>
          <a:xfrm>
            <a:off x="2889840" y="918856"/>
            <a:ext cx="2092229" cy="523216"/>
          </a:xfrm>
          <a:prstGeom prst="rect">
            <a:avLst/>
          </a:prstGeom>
          <a:noFill/>
        </p:spPr>
        <p:txBody>
          <a:bodyPr wrap="none" lIns="91435" tIns="45718" rIns="91435" bIns="45718" rtlCol="0">
            <a:spAutoFit/>
          </a:bodyPr>
          <a:lstStyle/>
          <a:p>
            <a:r>
              <a:rPr lang="en-US" sz="2800" dirty="0" smtClean="0">
                <a:latin typeface="+mn-lt"/>
              </a:rPr>
              <a:t>acetaldehyde</a:t>
            </a:r>
            <a:endParaRPr lang="en-US" sz="2800" dirty="0">
              <a:latin typeface="+mn-lt"/>
            </a:endParaRPr>
          </a:p>
        </p:txBody>
      </p:sp>
      <p:grpSp>
        <p:nvGrpSpPr>
          <p:cNvPr id="318" name="Group 317"/>
          <p:cNvGrpSpPr/>
          <p:nvPr/>
        </p:nvGrpSpPr>
        <p:grpSpPr>
          <a:xfrm>
            <a:off x="4380579" y="2171429"/>
            <a:ext cx="1620907" cy="1463807"/>
            <a:chOff x="3836128" y="2552523"/>
            <a:chExt cx="1620907" cy="1463807"/>
          </a:xfrm>
        </p:grpSpPr>
        <p:cxnSp>
          <p:nvCxnSpPr>
            <p:cNvPr id="202" name="Bond, C5-O"/>
            <p:cNvCxnSpPr/>
            <p:nvPr/>
          </p:nvCxnSpPr>
          <p:spPr>
            <a:xfrm rot="19800000">
              <a:off x="4108976" y="362122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3" name="Atom O in ring"/>
            <p:cNvSpPr txBox="1"/>
            <p:nvPr/>
          </p:nvSpPr>
          <p:spPr>
            <a:xfrm>
              <a:off x="3836128" y="3585443"/>
              <a:ext cx="262892" cy="430887"/>
            </a:xfrm>
            <a:prstGeom prst="rect">
              <a:avLst/>
            </a:prstGeom>
            <a:noFill/>
          </p:spPr>
          <p:txBody>
            <a:bodyPr wrap="none" lIns="0" tIns="0" rIns="0" bIns="0" rtlCol="0">
              <a:spAutoFit/>
            </a:bodyPr>
            <a:lstStyle/>
            <a:p>
              <a:pPr algn="r"/>
              <a:r>
                <a:rPr lang="en-US" sz="2800" dirty="0" smtClean="0">
                  <a:latin typeface="+mn-lt"/>
                </a:rPr>
                <a:t>H</a:t>
              </a:r>
            </a:p>
          </p:txBody>
        </p:sp>
        <p:sp>
          <p:nvSpPr>
            <p:cNvPr id="204" name="Atom O in ring"/>
            <p:cNvSpPr txBox="1"/>
            <p:nvPr/>
          </p:nvSpPr>
          <p:spPr>
            <a:xfrm>
              <a:off x="5194143" y="358544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205" name="Group 204"/>
            <p:cNvGrpSpPr/>
            <p:nvPr/>
          </p:nvGrpSpPr>
          <p:grpSpPr>
            <a:xfrm>
              <a:off x="4525471" y="2552523"/>
              <a:ext cx="251672" cy="1102733"/>
              <a:chOff x="922269" y="4448360"/>
              <a:chExt cx="251672" cy="1102733"/>
            </a:xfrm>
          </p:grpSpPr>
          <p:sp>
            <p:nvSpPr>
              <p:cNvPr id="206" name="Atom up on C5"/>
              <p:cNvSpPr txBox="1"/>
              <p:nvPr/>
            </p:nvSpPr>
            <p:spPr>
              <a:xfrm>
                <a:off x="931887" y="5120206"/>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207" name="Atom O in ring"/>
              <p:cNvSpPr txBox="1"/>
              <p:nvPr/>
            </p:nvSpPr>
            <p:spPr>
              <a:xfrm>
                <a:off x="922269" y="4448360"/>
                <a:ext cx="251672" cy="430887"/>
              </a:xfrm>
              <a:prstGeom prst="rect">
                <a:avLst/>
              </a:prstGeom>
              <a:noFill/>
            </p:spPr>
            <p:txBody>
              <a:bodyPr wrap="none" lIns="0" tIns="0" rIns="0" bIns="0" rtlCol="0">
                <a:spAutoFit/>
              </a:bodyPr>
              <a:lstStyle/>
              <a:p>
                <a:r>
                  <a:rPr lang="en-US" sz="2800" dirty="0" smtClean="0">
                    <a:latin typeface="+mn-lt"/>
                  </a:rPr>
                  <a:t>O</a:t>
                </a:r>
              </a:p>
            </p:txBody>
          </p:sp>
          <p:grpSp>
            <p:nvGrpSpPr>
              <p:cNvPr id="208" name="Group 207"/>
              <p:cNvGrpSpPr/>
              <p:nvPr/>
            </p:nvGrpSpPr>
            <p:grpSpPr>
              <a:xfrm rot="16200000">
                <a:off x="873988" y="4945265"/>
                <a:ext cx="348234" cy="104775"/>
                <a:chOff x="1787011" y="747334"/>
                <a:chExt cx="351716" cy="104775"/>
              </a:xfrm>
            </p:grpSpPr>
            <p:cxnSp>
              <p:nvCxnSpPr>
                <p:cNvPr id="20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211" name="Bond, C5-O"/>
            <p:cNvCxnSpPr/>
            <p:nvPr/>
          </p:nvCxnSpPr>
          <p:spPr>
            <a:xfrm rot="1800000">
              <a:off x="4776636" y="362122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9" name="TextBox 288"/>
          <p:cNvSpPr txBox="1"/>
          <p:nvPr/>
        </p:nvSpPr>
        <p:spPr>
          <a:xfrm>
            <a:off x="2889840" y="2541003"/>
            <a:ext cx="2208351" cy="523216"/>
          </a:xfrm>
          <a:prstGeom prst="rect">
            <a:avLst/>
          </a:prstGeom>
          <a:noFill/>
        </p:spPr>
        <p:txBody>
          <a:bodyPr wrap="none" lIns="91435" tIns="45718" rIns="91435" bIns="45718" rtlCol="0">
            <a:spAutoFit/>
          </a:bodyPr>
          <a:lstStyle/>
          <a:p>
            <a:r>
              <a:rPr lang="en-US" sz="2800" dirty="0" smtClean="0">
                <a:latin typeface="+mn-lt"/>
              </a:rPr>
              <a:t>formaldehyde</a:t>
            </a:r>
            <a:endParaRPr lang="en-US" sz="2800" dirty="0">
              <a:latin typeface="+mn-lt"/>
            </a:endParaRPr>
          </a:p>
        </p:txBody>
      </p:sp>
      <p:grpSp>
        <p:nvGrpSpPr>
          <p:cNvPr id="317" name="Group 316"/>
          <p:cNvGrpSpPr/>
          <p:nvPr/>
        </p:nvGrpSpPr>
        <p:grpSpPr>
          <a:xfrm>
            <a:off x="3262106" y="4247693"/>
            <a:ext cx="2367115" cy="439101"/>
            <a:chOff x="3505671" y="4355033"/>
            <a:chExt cx="2367115" cy="439101"/>
          </a:xfrm>
        </p:grpSpPr>
        <p:sp>
          <p:nvSpPr>
            <p:cNvPr id="131" name="Atom up on C5"/>
            <p:cNvSpPr txBox="1"/>
            <p:nvPr/>
          </p:nvSpPr>
          <p:spPr>
            <a:xfrm>
              <a:off x="4267638" y="4355033"/>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132" name="Atom O in ring"/>
            <p:cNvSpPr txBox="1"/>
            <p:nvPr/>
          </p:nvSpPr>
          <p:spPr>
            <a:xfrm>
              <a:off x="4876676" y="4355033"/>
              <a:ext cx="232436" cy="430887"/>
            </a:xfrm>
            <a:prstGeom prst="rect">
              <a:avLst/>
            </a:prstGeom>
            <a:noFill/>
          </p:spPr>
          <p:txBody>
            <a:bodyPr wrap="none" lIns="0" tIns="0" rIns="0" bIns="0" rtlCol="0">
              <a:spAutoFit/>
            </a:bodyPr>
            <a:lstStyle/>
            <a:p>
              <a:r>
                <a:rPr lang="en-US" sz="2800" dirty="0" smtClean="0">
                  <a:latin typeface="+mn-lt"/>
                </a:rPr>
                <a:t>C</a:t>
              </a:r>
            </a:p>
          </p:txBody>
        </p:sp>
        <p:grpSp>
          <p:nvGrpSpPr>
            <p:cNvPr id="21" name="Group 20"/>
            <p:cNvGrpSpPr/>
            <p:nvPr/>
          </p:nvGrpSpPr>
          <p:grpSpPr>
            <a:xfrm>
              <a:off x="4536226" y="4490646"/>
              <a:ext cx="292608" cy="159661"/>
              <a:chOff x="1579756" y="3435130"/>
              <a:chExt cx="348234" cy="159661"/>
            </a:xfrm>
          </p:grpSpPr>
          <p:cxnSp>
            <p:nvCxnSpPr>
              <p:cNvPr id="134" name="Bond, C5-O"/>
              <p:cNvCxnSpPr/>
              <p:nvPr/>
            </p:nvCxnSpPr>
            <p:spPr>
              <a:xfrm>
                <a:off x="1579756" y="351496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5" name="Bond, C5-O"/>
              <p:cNvCxnSpPr/>
              <p:nvPr/>
            </p:nvCxnSpPr>
            <p:spPr>
              <a:xfrm>
                <a:off x="1579756" y="3435130"/>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0" name="Bond, C5-O"/>
              <p:cNvCxnSpPr/>
              <p:nvPr/>
            </p:nvCxnSpPr>
            <p:spPr>
              <a:xfrm>
                <a:off x="1579756" y="359479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12" name="Atom O in ring"/>
            <p:cNvSpPr txBox="1"/>
            <p:nvPr/>
          </p:nvSpPr>
          <p:spPr>
            <a:xfrm>
              <a:off x="5609894" y="4363247"/>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13" name="Bond, C5-O"/>
            <p:cNvCxnSpPr/>
            <p:nvPr/>
          </p:nvCxnSpPr>
          <p:spPr>
            <a:xfrm>
              <a:off x="5154287" y="457047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4" name="Atom O in ring"/>
            <p:cNvSpPr txBox="1"/>
            <p:nvPr/>
          </p:nvSpPr>
          <p:spPr>
            <a:xfrm>
              <a:off x="3505671" y="4363247"/>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15" name="Bond, C5-O"/>
            <p:cNvCxnSpPr/>
            <p:nvPr/>
          </p:nvCxnSpPr>
          <p:spPr>
            <a:xfrm>
              <a:off x="3802539" y="457047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90" name="TextBox 289"/>
          <p:cNvSpPr txBox="1"/>
          <p:nvPr/>
        </p:nvSpPr>
        <p:spPr>
          <a:xfrm>
            <a:off x="2889840" y="3818368"/>
            <a:ext cx="1568048" cy="523216"/>
          </a:xfrm>
          <a:prstGeom prst="rect">
            <a:avLst/>
          </a:prstGeom>
          <a:noFill/>
        </p:spPr>
        <p:txBody>
          <a:bodyPr wrap="none" lIns="91435" tIns="45718" rIns="91435" bIns="45718" rtlCol="0">
            <a:spAutoFit/>
          </a:bodyPr>
          <a:lstStyle/>
          <a:p>
            <a:r>
              <a:rPr lang="en-US" sz="2800" dirty="0" smtClean="0">
                <a:latin typeface="+mn-lt"/>
              </a:rPr>
              <a:t>acetylene</a:t>
            </a:r>
            <a:endParaRPr lang="en-US" sz="2800" dirty="0">
              <a:latin typeface="+mn-lt"/>
            </a:endParaRPr>
          </a:p>
        </p:txBody>
      </p:sp>
      <p:grpSp>
        <p:nvGrpSpPr>
          <p:cNvPr id="320" name="Group 319"/>
          <p:cNvGrpSpPr/>
          <p:nvPr/>
        </p:nvGrpSpPr>
        <p:grpSpPr>
          <a:xfrm>
            <a:off x="6934263" y="560677"/>
            <a:ext cx="1709297" cy="1797182"/>
            <a:chOff x="7013034" y="596302"/>
            <a:chExt cx="1709297" cy="1797182"/>
          </a:xfrm>
        </p:grpSpPr>
        <p:cxnSp>
          <p:nvCxnSpPr>
            <p:cNvPr id="216" name="Bond, C5-O"/>
            <p:cNvCxnSpPr/>
            <p:nvPr/>
          </p:nvCxnSpPr>
          <p:spPr>
            <a:xfrm rot="7200000">
              <a:off x="7143917" y="18174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7" name="Atom O in ring"/>
            <p:cNvSpPr txBox="1"/>
            <p:nvPr/>
          </p:nvSpPr>
          <p:spPr>
            <a:xfrm>
              <a:off x="7013034" y="1962597"/>
              <a:ext cx="262892" cy="430887"/>
            </a:xfrm>
            <a:prstGeom prst="rect">
              <a:avLst/>
            </a:prstGeom>
            <a:noFill/>
          </p:spPr>
          <p:txBody>
            <a:bodyPr wrap="none" lIns="0" tIns="0" rIns="0" bIns="0" rtlCol="0">
              <a:spAutoFit/>
            </a:bodyPr>
            <a:lstStyle/>
            <a:p>
              <a:pPr algn="r"/>
              <a:r>
                <a:rPr lang="en-US" sz="2800" dirty="0" smtClean="0">
                  <a:latin typeface="+mn-lt"/>
                </a:rPr>
                <a:t>H</a:t>
              </a:r>
            </a:p>
          </p:txBody>
        </p:sp>
        <p:sp>
          <p:nvSpPr>
            <p:cNvPr id="218" name="Atom O in ring"/>
            <p:cNvSpPr txBox="1"/>
            <p:nvPr/>
          </p:nvSpPr>
          <p:spPr>
            <a:xfrm>
              <a:off x="8075774" y="1267272"/>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sp>
          <p:nvSpPr>
            <p:cNvPr id="220" name="Atom up on C5"/>
            <p:cNvSpPr txBox="1"/>
            <p:nvPr/>
          </p:nvSpPr>
          <p:spPr>
            <a:xfrm>
              <a:off x="7416720" y="1277673"/>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221" name="Atom O in ring"/>
            <p:cNvSpPr txBox="1"/>
            <p:nvPr/>
          </p:nvSpPr>
          <p:spPr>
            <a:xfrm>
              <a:off x="7013034" y="596302"/>
              <a:ext cx="262892" cy="430887"/>
            </a:xfrm>
            <a:prstGeom prst="rect">
              <a:avLst/>
            </a:prstGeom>
            <a:noFill/>
          </p:spPr>
          <p:txBody>
            <a:bodyPr wrap="none" lIns="0" tIns="0" rIns="0" bIns="0" rtlCol="0">
              <a:spAutoFit/>
            </a:bodyPr>
            <a:lstStyle/>
            <a:p>
              <a:r>
                <a:rPr lang="en-US" sz="2800" dirty="0">
                  <a:latin typeface="+mn-lt"/>
                </a:rPr>
                <a:t>H</a:t>
              </a:r>
              <a:endParaRPr lang="en-US" sz="2800" dirty="0" smtClean="0">
                <a:latin typeface="+mn-lt"/>
              </a:endParaRPr>
            </a:p>
          </p:txBody>
        </p:sp>
        <p:grpSp>
          <p:nvGrpSpPr>
            <p:cNvPr id="222" name="Group 221"/>
            <p:cNvGrpSpPr/>
            <p:nvPr/>
          </p:nvGrpSpPr>
          <p:grpSpPr>
            <a:xfrm>
              <a:off x="7682671" y="1436107"/>
              <a:ext cx="348234" cy="104775"/>
              <a:chOff x="1787011" y="747334"/>
              <a:chExt cx="351716" cy="104775"/>
            </a:xfrm>
          </p:grpSpPr>
          <p:cxnSp>
            <p:nvCxnSpPr>
              <p:cNvPr id="223"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4"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225" name="Bond, C5-O"/>
            <p:cNvCxnSpPr/>
            <p:nvPr/>
          </p:nvCxnSpPr>
          <p:spPr>
            <a:xfrm rot="-7200000">
              <a:off x="7143917" y="11697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6" name="Bond, C5-O"/>
            <p:cNvCxnSpPr/>
            <p:nvPr/>
          </p:nvCxnSpPr>
          <p:spPr>
            <a:xfrm rot="14400000" flipH="1">
              <a:off x="8174446" y="18174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7" name="Atom O in ring"/>
            <p:cNvSpPr txBox="1"/>
            <p:nvPr/>
          </p:nvSpPr>
          <p:spPr>
            <a:xfrm flipH="1">
              <a:off x="8459439" y="1962597"/>
              <a:ext cx="262892" cy="430887"/>
            </a:xfrm>
            <a:prstGeom prst="rect">
              <a:avLst/>
            </a:prstGeom>
            <a:noFill/>
          </p:spPr>
          <p:txBody>
            <a:bodyPr wrap="none" lIns="0" tIns="0" rIns="0" bIns="0" rtlCol="0">
              <a:spAutoFit/>
            </a:bodyPr>
            <a:lstStyle/>
            <a:p>
              <a:pPr algn="r"/>
              <a:r>
                <a:rPr lang="en-US" sz="2800" dirty="0" smtClean="0">
                  <a:latin typeface="+mn-lt"/>
                </a:rPr>
                <a:t>H</a:t>
              </a:r>
            </a:p>
          </p:txBody>
        </p:sp>
        <p:sp>
          <p:nvSpPr>
            <p:cNvPr id="228" name="Atom O in ring"/>
            <p:cNvSpPr txBox="1"/>
            <p:nvPr/>
          </p:nvSpPr>
          <p:spPr>
            <a:xfrm flipH="1">
              <a:off x="8459439" y="596302"/>
              <a:ext cx="262892" cy="430887"/>
            </a:xfrm>
            <a:prstGeom prst="rect">
              <a:avLst/>
            </a:prstGeom>
            <a:noFill/>
          </p:spPr>
          <p:txBody>
            <a:bodyPr wrap="none" lIns="0" tIns="0" rIns="0" bIns="0" rtlCol="0">
              <a:spAutoFit/>
            </a:bodyPr>
            <a:lstStyle/>
            <a:p>
              <a:r>
                <a:rPr lang="en-US" sz="2800" dirty="0">
                  <a:latin typeface="+mn-lt"/>
                </a:rPr>
                <a:t>H</a:t>
              </a:r>
              <a:endParaRPr lang="en-US" sz="2800" dirty="0" smtClean="0">
                <a:latin typeface="+mn-lt"/>
              </a:endParaRPr>
            </a:p>
          </p:txBody>
        </p:sp>
        <p:cxnSp>
          <p:nvCxnSpPr>
            <p:cNvPr id="229" name="Bond, C5-O"/>
            <p:cNvCxnSpPr/>
            <p:nvPr/>
          </p:nvCxnSpPr>
          <p:spPr>
            <a:xfrm rot="7200000" flipH="1">
              <a:off x="8174446" y="11697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92" name="TextBox 291"/>
          <p:cNvSpPr txBox="1"/>
          <p:nvPr/>
        </p:nvSpPr>
        <p:spPr>
          <a:xfrm>
            <a:off x="6149408" y="1168636"/>
            <a:ext cx="1162488" cy="523216"/>
          </a:xfrm>
          <a:prstGeom prst="rect">
            <a:avLst/>
          </a:prstGeom>
          <a:noFill/>
        </p:spPr>
        <p:txBody>
          <a:bodyPr wrap="none" lIns="91435" tIns="45718" rIns="91435" bIns="45718" rtlCol="0">
            <a:spAutoFit/>
          </a:bodyPr>
          <a:lstStyle/>
          <a:p>
            <a:r>
              <a:rPr lang="en-US" sz="2800" dirty="0" smtClean="0">
                <a:latin typeface="+mn-lt"/>
              </a:rPr>
              <a:t>ethene</a:t>
            </a:r>
            <a:endParaRPr lang="en-US" sz="2800" dirty="0">
              <a:latin typeface="+mn-lt"/>
            </a:endParaRPr>
          </a:p>
        </p:txBody>
      </p:sp>
      <p:grpSp>
        <p:nvGrpSpPr>
          <p:cNvPr id="321" name="Group 320"/>
          <p:cNvGrpSpPr/>
          <p:nvPr/>
        </p:nvGrpSpPr>
        <p:grpSpPr>
          <a:xfrm>
            <a:off x="6597836" y="2475683"/>
            <a:ext cx="2500521" cy="1976559"/>
            <a:chOff x="6528233" y="2519784"/>
            <a:chExt cx="2500521" cy="1976559"/>
          </a:xfrm>
        </p:grpSpPr>
        <p:sp>
          <p:nvSpPr>
            <p:cNvPr id="241" name="Atom up on C5"/>
            <p:cNvSpPr txBox="1"/>
            <p:nvPr/>
          </p:nvSpPr>
          <p:spPr>
            <a:xfrm>
              <a:off x="7292105" y="3294599"/>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cxnSp>
          <p:nvCxnSpPr>
            <p:cNvPr id="243" name="Bond, C5-O"/>
            <p:cNvCxnSpPr/>
            <p:nvPr/>
          </p:nvCxnSpPr>
          <p:spPr>
            <a:xfrm>
              <a:off x="6827006"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44" name="Bond, C5-O"/>
            <p:cNvCxnSpPr/>
            <p:nvPr/>
          </p:nvCxnSpPr>
          <p:spPr>
            <a:xfrm>
              <a:off x="7562641"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5" name="Atom O in ring"/>
            <p:cNvSpPr txBox="1"/>
            <p:nvPr/>
          </p:nvSpPr>
          <p:spPr>
            <a:xfrm>
              <a:off x="6528233" y="330281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246" name="Group 245"/>
            <p:cNvGrpSpPr/>
            <p:nvPr/>
          </p:nvGrpSpPr>
          <p:grpSpPr>
            <a:xfrm>
              <a:off x="7282179" y="2519784"/>
              <a:ext cx="262892" cy="811201"/>
              <a:chOff x="5286198" y="5329665"/>
              <a:chExt cx="262892" cy="811201"/>
            </a:xfrm>
          </p:grpSpPr>
          <p:cxnSp>
            <p:nvCxnSpPr>
              <p:cNvPr id="247"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8"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nvGrpSpPr>
            <p:cNvPr id="249" name="Group 248"/>
            <p:cNvGrpSpPr/>
            <p:nvPr/>
          </p:nvGrpSpPr>
          <p:grpSpPr>
            <a:xfrm flipV="1">
              <a:off x="7282179" y="3685142"/>
              <a:ext cx="262892" cy="811201"/>
              <a:chOff x="5286198" y="5329665"/>
              <a:chExt cx="262892" cy="811201"/>
            </a:xfrm>
          </p:grpSpPr>
          <p:cxnSp>
            <p:nvCxnSpPr>
              <p:cNvPr id="25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1"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sp>
          <p:nvSpPr>
            <p:cNvPr id="252" name="Atom up on C5"/>
            <p:cNvSpPr txBox="1"/>
            <p:nvPr/>
          </p:nvSpPr>
          <p:spPr>
            <a:xfrm flipH="1">
              <a:off x="8032446" y="3294599"/>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253" name="Bond, C5-O"/>
            <p:cNvCxnSpPr/>
            <p:nvPr/>
          </p:nvCxnSpPr>
          <p:spPr>
            <a:xfrm flipH="1">
              <a:off x="8312979"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5" name="Atom O in ring"/>
            <p:cNvSpPr txBox="1"/>
            <p:nvPr/>
          </p:nvSpPr>
          <p:spPr>
            <a:xfrm flipH="1">
              <a:off x="8765862" y="3302813"/>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256" name="Group 255"/>
            <p:cNvGrpSpPr/>
            <p:nvPr/>
          </p:nvGrpSpPr>
          <p:grpSpPr>
            <a:xfrm flipH="1">
              <a:off x="8011916" y="2519784"/>
              <a:ext cx="262892" cy="811201"/>
              <a:chOff x="5286198" y="5329665"/>
              <a:chExt cx="262892" cy="811201"/>
            </a:xfrm>
          </p:grpSpPr>
          <p:cxnSp>
            <p:nvCxnSpPr>
              <p:cNvPr id="257"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8"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nvGrpSpPr>
            <p:cNvPr id="259" name="Group 258"/>
            <p:cNvGrpSpPr/>
            <p:nvPr/>
          </p:nvGrpSpPr>
          <p:grpSpPr>
            <a:xfrm flipH="1" flipV="1">
              <a:off x="8011916" y="3685142"/>
              <a:ext cx="262892" cy="811201"/>
              <a:chOff x="5286198" y="5329665"/>
              <a:chExt cx="262892" cy="811201"/>
            </a:xfrm>
          </p:grpSpPr>
          <p:cxnSp>
            <p:nvCxnSpPr>
              <p:cNvPr id="26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61"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sp>
        <p:nvSpPr>
          <p:cNvPr id="293" name="TextBox 292"/>
          <p:cNvSpPr txBox="1"/>
          <p:nvPr/>
        </p:nvSpPr>
        <p:spPr>
          <a:xfrm>
            <a:off x="6149408" y="2756444"/>
            <a:ext cx="1165694" cy="523216"/>
          </a:xfrm>
          <a:prstGeom prst="rect">
            <a:avLst/>
          </a:prstGeom>
          <a:noFill/>
        </p:spPr>
        <p:txBody>
          <a:bodyPr wrap="none" lIns="91435" tIns="45718" rIns="91435" bIns="45718" rtlCol="0">
            <a:spAutoFit/>
          </a:bodyPr>
          <a:lstStyle/>
          <a:p>
            <a:r>
              <a:rPr lang="en-US" sz="2800" dirty="0" smtClean="0">
                <a:latin typeface="+mn-lt"/>
              </a:rPr>
              <a:t>ethane</a:t>
            </a:r>
            <a:endParaRPr lang="en-US" sz="2800" dirty="0">
              <a:latin typeface="+mn-lt"/>
            </a:endParaRPr>
          </a:p>
        </p:txBody>
      </p:sp>
      <p:grpSp>
        <p:nvGrpSpPr>
          <p:cNvPr id="322" name="Group 321"/>
          <p:cNvGrpSpPr/>
          <p:nvPr/>
        </p:nvGrpSpPr>
        <p:grpSpPr>
          <a:xfrm>
            <a:off x="7027192" y="4570065"/>
            <a:ext cx="1750697" cy="1976559"/>
            <a:chOff x="6930877" y="4546315"/>
            <a:chExt cx="1750697" cy="1976559"/>
          </a:xfrm>
        </p:grpSpPr>
        <p:sp>
          <p:nvSpPr>
            <p:cNvPr id="230" name="Atom up on C5"/>
            <p:cNvSpPr txBox="1"/>
            <p:nvPr/>
          </p:nvSpPr>
          <p:spPr>
            <a:xfrm>
              <a:off x="7694749" y="5321130"/>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sp>
          <p:nvSpPr>
            <p:cNvPr id="231" name="Atom O in ring"/>
            <p:cNvSpPr txBox="1"/>
            <p:nvPr/>
          </p:nvSpPr>
          <p:spPr>
            <a:xfrm>
              <a:off x="8418682" y="5329344"/>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cxnSp>
          <p:nvCxnSpPr>
            <p:cNvPr id="232" name="Bond, C5-O"/>
            <p:cNvCxnSpPr/>
            <p:nvPr/>
          </p:nvCxnSpPr>
          <p:spPr>
            <a:xfrm>
              <a:off x="7229650" y="553657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3" name="Bond, C5-O"/>
            <p:cNvCxnSpPr/>
            <p:nvPr/>
          </p:nvCxnSpPr>
          <p:spPr>
            <a:xfrm>
              <a:off x="7965285" y="553657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4" name="Atom O in ring"/>
            <p:cNvSpPr txBox="1"/>
            <p:nvPr/>
          </p:nvSpPr>
          <p:spPr>
            <a:xfrm>
              <a:off x="6930877" y="5329344"/>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237" name="Group 236"/>
            <p:cNvGrpSpPr/>
            <p:nvPr/>
          </p:nvGrpSpPr>
          <p:grpSpPr>
            <a:xfrm>
              <a:off x="7684823" y="4546315"/>
              <a:ext cx="262892" cy="811201"/>
              <a:chOff x="5286198" y="5329665"/>
              <a:chExt cx="262892" cy="811201"/>
            </a:xfrm>
          </p:grpSpPr>
          <p:cxnSp>
            <p:nvCxnSpPr>
              <p:cNvPr id="235"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6"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nvGrpSpPr>
            <p:cNvPr id="238" name="Group 237"/>
            <p:cNvGrpSpPr/>
            <p:nvPr/>
          </p:nvGrpSpPr>
          <p:grpSpPr>
            <a:xfrm flipV="1">
              <a:off x="7684823" y="5711673"/>
              <a:ext cx="262892" cy="811201"/>
              <a:chOff x="5286198" y="5329665"/>
              <a:chExt cx="262892" cy="811201"/>
            </a:xfrm>
          </p:grpSpPr>
          <p:cxnSp>
            <p:nvCxnSpPr>
              <p:cNvPr id="239"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0"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sp>
        <p:nvSpPr>
          <p:cNvPr id="294" name="TextBox 293"/>
          <p:cNvSpPr txBox="1"/>
          <p:nvPr/>
        </p:nvSpPr>
        <p:spPr>
          <a:xfrm>
            <a:off x="6149408" y="4858896"/>
            <a:ext cx="1446220" cy="523216"/>
          </a:xfrm>
          <a:prstGeom prst="rect">
            <a:avLst/>
          </a:prstGeom>
          <a:noFill/>
        </p:spPr>
        <p:txBody>
          <a:bodyPr wrap="none" lIns="91435" tIns="45718" rIns="91435" bIns="45718" rtlCol="0">
            <a:spAutoFit/>
          </a:bodyPr>
          <a:lstStyle/>
          <a:p>
            <a:r>
              <a:rPr lang="en-US" sz="2800" dirty="0" smtClean="0">
                <a:latin typeface="+mn-lt"/>
              </a:rPr>
              <a:t>methane</a:t>
            </a:r>
            <a:endParaRPr lang="en-US" sz="2800" dirty="0">
              <a:latin typeface="+mn-lt"/>
            </a:endParaRPr>
          </a:p>
        </p:txBody>
      </p:sp>
      <p:sp>
        <p:nvSpPr>
          <p:cNvPr id="291" name="TextBox 290"/>
          <p:cNvSpPr txBox="1"/>
          <p:nvPr/>
        </p:nvSpPr>
        <p:spPr>
          <a:xfrm>
            <a:off x="2889840" y="5136990"/>
            <a:ext cx="1281110" cy="523216"/>
          </a:xfrm>
          <a:prstGeom prst="rect">
            <a:avLst/>
          </a:prstGeom>
          <a:noFill/>
        </p:spPr>
        <p:txBody>
          <a:bodyPr wrap="none" lIns="91435" tIns="45718" rIns="91435" bIns="45718" rtlCol="0">
            <a:spAutoFit/>
          </a:bodyPr>
          <a:lstStyle/>
          <a:p>
            <a:r>
              <a:rPr lang="en-US" sz="2800" dirty="0" smtClean="0">
                <a:latin typeface="+mn-lt"/>
              </a:rPr>
              <a:t>ethanol</a:t>
            </a:r>
            <a:endParaRPr lang="en-US" sz="2800" dirty="0">
              <a:latin typeface="+mn-lt"/>
            </a:endParaRPr>
          </a:p>
        </p:txBody>
      </p:sp>
      <p:grpSp>
        <p:nvGrpSpPr>
          <p:cNvPr id="316" name="Group 315"/>
          <p:cNvGrpSpPr/>
          <p:nvPr/>
        </p:nvGrpSpPr>
        <p:grpSpPr>
          <a:xfrm>
            <a:off x="3450889" y="4869925"/>
            <a:ext cx="2500521" cy="1976559"/>
            <a:chOff x="3000723" y="5368675"/>
            <a:chExt cx="2500521" cy="1976559"/>
          </a:xfrm>
        </p:grpSpPr>
        <p:sp>
          <p:nvSpPr>
            <p:cNvPr id="295" name="Atom up on C5"/>
            <p:cNvSpPr txBox="1"/>
            <p:nvPr/>
          </p:nvSpPr>
          <p:spPr>
            <a:xfrm>
              <a:off x="3764595" y="6143490"/>
              <a:ext cx="232436" cy="430887"/>
            </a:xfrm>
            <a:prstGeom prst="rect">
              <a:avLst/>
            </a:prstGeom>
            <a:noFill/>
          </p:spPr>
          <p:txBody>
            <a:bodyPr wrap="none" lIns="0" tIns="0" rIns="0" bIns="0" rtlCol="0">
              <a:spAutoFit/>
            </a:bodyPr>
            <a:lstStyle/>
            <a:p>
              <a:r>
                <a:rPr lang="en-US" sz="2800" dirty="0" smtClean="0">
                  <a:latin typeface="+mn-lt"/>
                </a:rPr>
                <a:t>C</a:t>
              </a:r>
              <a:endParaRPr lang="en-US" sz="2800" baseline="-25000" dirty="0" smtClean="0">
                <a:latin typeface="+mn-lt"/>
              </a:endParaRPr>
            </a:p>
          </p:txBody>
        </p:sp>
        <p:cxnSp>
          <p:nvCxnSpPr>
            <p:cNvPr id="296" name="Bond, C5-O"/>
            <p:cNvCxnSpPr/>
            <p:nvPr/>
          </p:nvCxnSpPr>
          <p:spPr>
            <a:xfrm>
              <a:off x="3299496"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7" name="Bond, C5-O"/>
            <p:cNvCxnSpPr/>
            <p:nvPr/>
          </p:nvCxnSpPr>
          <p:spPr>
            <a:xfrm>
              <a:off x="4035131"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98" name="Atom O in ring"/>
            <p:cNvSpPr txBox="1"/>
            <p:nvPr/>
          </p:nvSpPr>
          <p:spPr>
            <a:xfrm>
              <a:off x="3000723" y="6151704"/>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299" name="Group 298"/>
            <p:cNvGrpSpPr/>
            <p:nvPr/>
          </p:nvGrpSpPr>
          <p:grpSpPr>
            <a:xfrm>
              <a:off x="3754669" y="5368675"/>
              <a:ext cx="262892" cy="811201"/>
              <a:chOff x="5286198" y="5329665"/>
              <a:chExt cx="262892" cy="811201"/>
            </a:xfrm>
          </p:grpSpPr>
          <p:cxnSp>
            <p:nvCxnSpPr>
              <p:cNvPr id="30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1"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nvGrpSpPr>
            <p:cNvPr id="302" name="Group 301"/>
            <p:cNvGrpSpPr/>
            <p:nvPr/>
          </p:nvGrpSpPr>
          <p:grpSpPr>
            <a:xfrm flipV="1">
              <a:off x="3754669" y="6534033"/>
              <a:ext cx="262892" cy="811201"/>
              <a:chOff x="5286198" y="5329665"/>
              <a:chExt cx="262892" cy="811201"/>
            </a:xfrm>
          </p:grpSpPr>
          <p:cxnSp>
            <p:nvCxnSpPr>
              <p:cNvPr id="303"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4"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sp>
          <p:nvSpPr>
            <p:cNvPr id="305" name="Atom up on C5"/>
            <p:cNvSpPr txBox="1"/>
            <p:nvPr/>
          </p:nvSpPr>
          <p:spPr>
            <a:xfrm flipH="1">
              <a:off x="4504936" y="6143490"/>
              <a:ext cx="232436" cy="430887"/>
            </a:xfrm>
            <a:prstGeom prst="rect">
              <a:avLst/>
            </a:prstGeom>
            <a:noFill/>
          </p:spPr>
          <p:txBody>
            <a:bodyPr wrap="none" lIns="0" tIns="0" rIns="0" bIns="0" rtlCol="0">
              <a:spAutoFit/>
            </a:bodyPr>
            <a:lstStyle/>
            <a:p>
              <a:r>
                <a:rPr lang="en-US" sz="2800" dirty="0" smtClean="0">
                  <a:solidFill>
                    <a:srgbClr val="FFFF00"/>
                  </a:solidFill>
                  <a:latin typeface="+mn-lt"/>
                </a:rPr>
                <a:t>C</a:t>
              </a:r>
              <a:endParaRPr lang="en-US" sz="2800" baseline="-25000" dirty="0" smtClean="0">
                <a:solidFill>
                  <a:srgbClr val="FFFF00"/>
                </a:solidFill>
                <a:latin typeface="+mn-lt"/>
              </a:endParaRPr>
            </a:p>
          </p:txBody>
        </p:sp>
        <p:cxnSp>
          <p:nvCxnSpPr>
            <p:cNvPr id="306" name="Bond, C5-O"/>
            <p:cNvCxnSpPr/>
            <p:nvPr/>
          </p:nvCxnSpPr>
          <p:spPr>
            <a:xfrm flipH="1">
              <a:off x="4785469"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7" name="Atom O in ring"/>
            <p:cNvSpPr txBox="1"/>
            <p:nvPr/>
          </p:nvSpPr>
          <p:spPr>
            <a:xfrm flipH="1">
              <a:off x="5238352" y="6151704"/>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nvGrpSpPr>
            <p:cNvPr id="308" name="Group 307"/>
            <p:cNvGrpSpPr/>
            <p:nvPr/>
          </p:nvGrpSpPr>
          <p:grpSpPr>
            <a:xfrm flipH="1">
              <a:off x="4484406" y="5368675"/>
              <a:ext cx="514564" cy="811201"/>
              <a:chOff x="5034526" y="5329665"/>
              <a:chExt cx="514564" cy="811201"/>
            </a:xfrm>
          </p:grpSpPr>
          <p:cxnSp>
            <p:nvCxnSpPr>
              <p:cNvPr id="309"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0" name="Atom O in ring"/>
              <p:cNvSpPr txBox="1"/>
              <p:nvPr/>
            </p:nvSpPr>
            <p:spPr>
              <a:xfrm>
                <a:off x="5034526" y="5329665"/>
                <a:ext cx="514564" cy="430887"/>
              </a:xfrm>
              <a:prstGeom prst="rect">
                <a:avLst/>
              </a:prstGeom>
              <a:noFill/>
            </p:spPr>
            <p:txBody>
              <a:bodyPr wrap="none" lIns="0" tIns="0" rIns="0" bIns="0" rtlCol="0">
                <a:spAutoFit/>
              </a:bodyPr>
              <a:lstStyle/>
              <a:p>
                <a:r>
                  <a:rPr lang="en-US" sz="2800" dirty="0" smtClean="0">
                    <a:latin typeface="+mn-lt"/>
                  </a:rPr>
                  <a:t>OH</a:t>
                </a:r>
                <a:endParaRPr lang="en-US" sz="2800" baseline="-25000" dirty="0" smtClean="0">
                  <a:latin typeface="+mn-lt"/>
                </a:endParaRPr>
              </a:p>
            </p:txBody>
          </p:sp>
        </p:grpSp>
        <p:grpSp>
          <p:nvGrpSpPr>
            <p:cNvPr id="311" name="Group 310"/>
            <p:cNvGrpSpPr/>
            <p:nvPr/>
          </p:nvGrpSpPr>
          <p:grpSpPr>
            <a:xfrm flipH="1" flipV="1">
              <a:off x="4484406" y="6534033"/>
              <a:ext cx="262892" cy="811201"/>
              <a:chOff x="5286198" y="5329665"/>
              <a:chExt cx="262892" cy="811201"/>
            </a:xfrm>
          </p:grpSpPr>
          <p:cxnSp>
            <p:nvCxnSpPr>
              <p:cNvPr id="312"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3" name="Atom O in ring"/>
              <p:cNvSpPr txBox="1"/>
              <p:nvPr/>
            </p:nvSpPr>
            <p:spPr>
              <a:xfrm>
                <a:off x="5286198" y="5329665"/>
                <a:ext cx="262892" cy="430887"/>
              </a:xfrm>
              <a:prstGeom prst="rect">
                <a:avLst/>
              </a:prstGeom>
              <a:noFill/>
            </p:spPr>
            <p:txBody>
              <a:bodyPr wrap="none" lIns="0" tIns="0" rIns="0" bIns="0" rtlCol="0">
                <a:spAutoFit/>
              </a:bodyPr>
              <a:lstStyle/>
              <a:p>
                <a:r>
                  <a:rPr lang="en-US" sz="2800" dirty="0" smtClean="0">
                    <a:latin typeface="+mn-lt"/>
                  </a:rPr>
                  <a:t>H</a:t>
                </a:r>
                <a:endParaRPr lang="en-US" sz="2800" baseline="-25000" dirty="0" smtClean="0">
                  <a:latin typeface="+mn-lt"/>
                </a:endParaRPr>
              </a:p>
            </p:txBody>
          </p:sp>
        </p:grpSp>
      </p:grpSp>
    </p:spTree>
    <p:extLst>
      <p:ext uri="{BB962C8B-B14F-4D97-AF65-F5344CB8AC3E}">
        <p14:creationId xmlns:p14="http://schemas.microsoft.com/office/powerpoint/2010/main" val="1655901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Oxidation </a:t>
            </a:r>
            <a:r>
              <a:rPr lang="en-US" dirty="0"/>
              <a:t>states of carbon</a:t>
            </a:r>
          </a:p>
        </p:txBody>
      </p:sp>
      <p:sp>
        <p:nvSpPr>
          <p:cNvPr id="281" name="TextBox 4"/>
          <p:cNvSpPr txBox="1">
            <a:spLocks noChangeArrowheads="1"/>
          </p:cNvSpPr>
          <p:nvPr/>
        </p:nvSpPr>
        <p:spPr bwMode="auto">
          <a:xfrm>
            <a:off x="2" y="363175"/>
            <a:ext cx="1962376" cy="461657"/>
          </a:xfrm>
          <a:prstGeom prst="rect">
            <a:avLst/>
          </a:prstGeom>
          <a:noFill/>
          <a:ln w="9525">
            <a:noFill/>
            <a:miter lim="800000"/>
            <a:headEnd/>
            <a:tailEnd/>
          </a:ln>
        </p:spPr>
        <p:txBody>
          <a:bodyPr wrap="none" lIns="91430" tIns="45716" rIns="91430" bIns="45716">
            <a:spAutoFit/>
          </a:bodyPr>
          <a:lstStyle/>
          <a:p>
            <a:r>
              <a:rPr lang="en-US" sz="2400" dirty="0" smtClean="0">
                <a:solidFill>
                  <a:srgbClr val="00B0F0"/>
                </a:solidFill>
                <a:latin typeface="Linux Biolinum G" pitchFamily="2" charset="0"/>
                <a:ea typeface="Linux Biolinum G" pitchFamily="2" charset="0"/>
                <a:cs typeface="Linux Biolinum G" pitchFamily="2" charset="0"/>
              </a:rPr>
              <a:t>Most oxidized</a:t>
            </a:r>
            <a:endParaRPr lang="en-US" sz="2400" dirty="0">
              <a:solidFill>
                <a:srgbClr val="00B0F0"/>
              </a:solidFill>
              <a:latin typeface="Linux Biolinum G" pitchFamily="2" charset="0"/>
              <a:ea typeface="Linux Biolinum G" pitchFamily="2" charset="0"/>
              <a:cs typeface="Linux Biolinum G" pitchFamily="2" charset="0"/>
            </a:endParaRPr>
          </a:p>
        </p:txBody>
      </p:sp>
      <p:sp>
        <p:nvSpPr>
          <p:cNvPr id="282" name="TextBox 5"/>
          <p:cNvSpPr txBox="1">
            <a:spLocks noChangeArrowheads="1"/>
          </p:cNvSpPr>
          <p:nvPr/>
        </p:nvSpPr>
        <p:spPr bwMode="auto">
          <a:xfrm>
            <a:off x="7090189" y="6396038"/>
            <a:ext cx="1925507" cy="461657"/>
          </a:xfrm>
          <a:prstGeom prst="rect">
            <a:avLst/>
          </a:prstGeom>
          <a:noFill/>
          <a:ln w="9525">
            <a:noFill/>
            <a:miter lim="800000"/>
            <a:headEnd/>
            <a:tailEnd/>
          </a:ln>
        </p:spPr>
        <p:txBody>
          <a:bodyPr wrap="none" lIns="91430" tIns="45716" rIns="91430" bIns="45716">
            <a:spAutoFit/>
          </a:bodyPr>
          <a:lstStyle/>
          <a:p>
            <a:r>
              <a:rPr lang="en-US" sz="2400" dirty="0" smtClean="0">
                <a:solidFill>
                  <a:srgbClr val="00B0F0"/>
                </a:solidFill>
                <a:latin typeface="Linux Biolinum G" pitchFamily="2" charset="0"/>
                <a:ea typeface="Linux Biolinum G" pitchFamily="2" charset="0"/>
                <a:cs typeface="Linux Biolinum G" pitchFamily="2" charset="0"/>
              </a:rPr>
              <a:t>Most reduced</a:t>
            </a:r>
            <a:endParaRPr lang="en-US" sz="2400" dirty="0">
              <a:solidFill>
                <a:srgbClr val="00B0F0"/>
              </a:solidFill>
              <a:latin typeface="Linux Biolinum G" pitchFamily="2" charset="0"/>
              <a:ea typeface="Linux Biolinum G" pitchFamily="2" charset="0"/>
              <a:cs typeface="Linux Biolinum G" pitchFamily="2" charset="0"/>
            </a:endParaRPr>
          </a:p>
        </p:txBody>
      </p:sp>
      <p:grpSp>
        <p:nvGrpSpPr>
          <p:cNvPr id="335" name="Group 334"/>
          <p:cNvGrpSpPr>
            <a:grpSpLocks noChangeAspect="1"/>
          </p:cNvGrpSpPr>
          <p:nvPr/>
        </p:nvGrpSpPr>
        <p:grpSpPr>
          <a:xfrm>
            <a:off x="1238774" y="1055401"/>
            <a:ext cx="1279704" cy="353943"/>
            <a:chOff x="656899" y="675391"/>
            <a:chExt cx="1619880" cy="448033"/>
          </a:xfrm>
        </p:grpSpPr>
        <p:sp>
          <p:nvSpPr>
            <p:cNvPr id="48" name="Atom up on C5"/>
            <p:cNvSpPr txBox="1"/>
            <p:nvPr/>
          </p:nvSpPr>
          <p:spPr>
            <a:xfrm>
              <a:off x="1345580" y="675391"/>
              <a:ext cx="241466" cy="448033"/>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86" name="Atom O in ring"/>
            <p:cNvSpPr txBox="1"/>
            <p:nvPr/>
          </p:nvSpPr>
          <p:spPr>
            <a:xfrm>
              <a:off x="2015022" y="675391"/>
              <a:ext cx="261757" cy="448033"/>
            </a:xfrm>
            <a:prstGeom prst="rect">
              <a:avLst/>
            </a:prstGeom>
            <a:noFill/>
          </p:spPr>
          <p:txBody>
            <a:bodyPr wrap="none" lIns="0" tIns="0" rIns="0" bIns="0" rtlCol="0">
              <a:spAutoFit/>
            </a:bodyPr>
            <a:lstStyle/>
            <a:p>
              <a:r>
                <a:rPr lang="en-US" sz="2300" dirty="0" smtClean="0">
                  <a:latin typeface="+mn-lt"/>
                </a:rPr>
                <a:t>O</a:t>
              </a:r>
            </a:p>
          </p:txBody>
        </p:sp>
        <p:grpSp>
          <p:nvGrpSpPr>
            <p:cNvPr id="19" name="Group 18"/>
            <p:cNvGrpSpPr/>
            <p:nvPr/>
          </p:nvGrpSpPr>
          <p:grpSpPr>
            <a:xfrm>
              <a:off x="1622402" y="850322"/>
              <a:ext cx="348234" cy="104775"/>
              <a:chOff x="1787011" y="747334"/>
              <a:chExt cx="351716" cy="104775"/>
            </a:xfrm>
          </p:grpSpPr>
          <p:cxnSp>
            <p:nvCxnSpPr>
              <p:cNvPr id="91"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95"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99" name="Atom O in ring"/>
            <p:cNvSpPr txBox="1"/>
            <p:nvPr/>
          </p:nvSpPr>
          <p:spPr>
            <a:xfrm>
              <a:off x="656899" y="675391"/>
              <a:ext cx="261757" cy="448033"/>
            </a:xfrm>
            <a:prstGeom prst="rect">
              <a:avLst/>
            </a:prstGeom>
            <a:noFill/>
          </p:spPr>
          <p:txBody>
            <a:bodyPr wrap="none" lIns="0" tIns="0" rIns="0" bIns="0" rtlCol="0">
              <a:spAutoFit/>
            </a:bodyPr>
            <a:lstStyle/>
            <a:p>
              <a:r>
                <a:rPr lang="en-US" sz="2300" dirty="0" smtClean="0">
                  <a:latin typeface="+mn-lt"/>
                </a:rPr>
                <a:t>O</a:t>
              </a:r>
            </a:p>
          </p:txBody>
        </p:sp>
        <p:grpSp>
          <p:nvGrpSpPr>
            <p:cNvPr id="120" name="Group 119"/>
            <p:cNvGrpSpPr/>
            <p:nvPr/>
          </p:nvGrpSpPr>
          <p:grpSpPr>
            <a:xfrm>
              <a:off x="952958" y="850322"/>
              <a:ext cx="348234" cy="104775"/>
              <a:chOff x="1787011" y="747334"/>
              <a:chExt cx="351716" cy="104775"/>
            </a:xfrm>
          </p:grpSpPr>
          <p:cxnSp>
            <p:nvCxnSpPr>
              <p:cNvPr id="121"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2"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283" name="TextBox 282"/>
          <p:cNvSpPr txBox="1"/>
          <p:nvPr/>
        </p:nvSpPr>
        <p:spPr>
          <a:xfrm>
            <a:off x="-14399" y="678159"/>
            <a:ext cx="2348005" cy="523216"/>
          </a:xfrm>
          <a:prstGeom prst="rect">
            <a:avLst/>
          </a:prstGeom>
          <a:noFill/>
        </p:spPr>
        <p:txBody>
          <a:bodyPr wrap="none" lIns="91435" tIns="45718" rIns="91435" bIns="45718" rtlCol="0">
            <a:spAutoFit/>
          </a:bodyPr>
          <a:lstStyle/>
          <a:p>
            <a:r>
              <a:rPr lang="en-US" sz="2800" dirty="0" smtClean="0">
                <a:latin typeface="+mn-lt"/>
              </a:rPr>
              <a:t>carbon dioxide</a:t>
            </a:r>
            <a:endParaRPr lang="en-US" sz="2800" dirty="0">
              <a:latin typeface="+mn-lt"/>
            </a:endParaRPr>
          </a:p>
        </p:txBody>
      </p:sp>
      <p:grpSp>
        <p:nvGrpSpPr>
          <p:cNvPr id="41" name="Group 40"/>
          <p:cNvGrpSpPr>
            <a:grpSpLocks noChangeAspect="1"/>
          </p:cNvGrpSpPr>
          <p:nvPr/>
        </p:nvGrpSpPr>
        <p:grpSpPr>
          <a:xfrm>
            <a:off x="1009359" y="1595849"/>
            <a:ext cx="1778857" cy="1169951"/>
            <a:chOff x="448185" y="988818"/>
            <a:chExt cx="2251718" cy="1480948"/>
          </a:xfrm>
        </p:grpSpPr>
        <p:cxnSp>
          <p:nvCxnSpPr>
            <p:cNvPr id="172" name="Bond, C5-O"/>
            <p:cNvCxnSpPr/>
            <p:nvPr/>
          </p:nvCxnSpPr>
          <p:spPr>
            <a:xfrm rot="19800000">
              <a:off x="1081079" y="205751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73" name="Atom O in ring"/>
            <p:cNvSpPr txBox="1"/>
            <p:nvPr/>
          </p:nvSpPr>
          <p:spPr>
            <a:xfrm>
              <a:off x="448185" y="2021738"/>
              <a:ext cx="622938" cy="448028"/>
            </a:xfrm>
            <a:prstGeom prst="rect">
              <a:avLst/>
            </a:prstGeom>
            <a:noFill/>
          </p:spPr>
          <p:txBody>
            <a:bodyPr wrap="none" lIns="0" tIns="0" rIns="0" bIns="0" rtlCol="0">
              <a:spAutoFit/>
            </a:bodyPr>
            <a:lstStyle/>
            <a:p>
              <a:pPr algn="r"/>
              <a:r>
                <a:rPr lang="en-US" sz="2300" dirty="0" smtClean="0">
                  <a:latin typeface="+mn-lt"/>
                </a:rPr>
                <a:t>H</a:t>
              </a:r>
              <a:r>
                <a:rPr lang="en-US" sz="2300" baseline="-25000" dirty="0" smtClean="0">
                  <a:latin typeface="+mn-lt"/>
                </a:rPr>
                <a:t>3</a:t>
              </a:r>
              <a:r>
                <a:rPr lang="en-US" sz="2300" dirty="0" smtClean="0">
                  <a:latin typeface="+mn-lt"/>
                </a:rPr>
                <a:t>C</a:t>
              </a:r>
            </a:p>
          </p:txBody>
        </p:sp>
        <p:sp>
          <p:nvSpPr>
            <p:cNvPr id="174" name="Atom O in ring"/>
            <p:cNvSpPr txBox="1"/>
            <p:nvPr/>
          </p:nvSpPr>
          <p:spPr>
            <a:xfrm>
              <a:off x="2166245" y="2021738"/>
              <a:ext cx="533658" cy="448028"/>
            </a:xfrm>
            <a:prstGeom prst="rect">
              <a:avLst/>
            </a:prstGeom>
            <a:noFill/>
          </p:spPr>
          <p:txBody>
            <a:bodyPr wrap="none" lIns="0" tIns="0" rIns="0" bIns="0" rtlCol="0">
              <a:spAutoFit/>
            </a:bodyPr>
            <a:lstStyle/>
            <a:p>
              <a:r>
                <a:rPr lang="en-US" sz="2300" dirty="0" smtClean="0">
                  <a:latin typeface="+mn-lt"/>
                </a:rPr>
                <a:t>OH</a:t>
              </a:r>
              <a:endParaRPr lang="en-US" sz="2300" baseline="-25000" dirty="0" smtClean="0">
                <a:latin typeface="+mn-lt"/>
              </a:endParaRPr>
            </a:p>
          </p:txBody>
        </p:sp>
        <p:grpSp>
          <p:nvGrpSpPr>
            <p:cNvPr id="175" name="Group 174"/>
            <p:cNvGrpSpPr/>
            <p:nvPr/>
          </p:nvGrpSpPr>
          <p:grpSpPr>
            <a:xfrm>
              <a:off x="1497574" y="988818"/>
              <a:ext cx="261757" cy="1119874"/>
              <a:chOff x="922269" y="4448360"/>
              <a:chExt cx="261757" cy="1119874"/>
            </a:xfrm>
          </p:grpSpPr>
          <p:sp>
            <p:nvSpPr>
              <p:cNvPr id="176" name="Atom up on C5"/>
              <p:cNvSpPr txBox="1"/>
              <p:nvPr/>
            </p:nvSpPr>
            <p:spPr>
              <a:xfrm>
                <a:off x="931887" y="5120206"/>
                <a:ext cx="241466" cy="448028"/>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177" name="Atom O in ring"/>
              <p:cNvSpPr txBox="1"/>
              <p:nvPr/>
            </p:nvSpPr>
            <p:spPr>
              <a:xfrm>
                <a:off x="922269" y="4448360"/>
                <a:ext cx="261757" cy="448028"/>
              </a:xfrm>
              <a:prstGeom prst="rect">
                <a:avLst/>
              </a:prstGeom>
              <a:noFill/>
            </p:spPr>
            <p:txBody>
              <a:bodyPr wrap="none" lIns="0" tIns="0" rIns="0" bIns="0" rtlCol="0">
                <a:spAutoFit/>
              </a:bodyPr>
              <a:lstStyle/>
              <a:p>
                <a:r>
                  <a:rPr lang="en-US" sz="2300" dirty="0" smtClean="0">
                    <a:latin typeface="+mn-lt"/>
                  </a:rPr>
                  <a:t>O</a:t>
                </a:r>
              </a:p>
            </p:txBody>
          </p:sp>
          <p:grpSp>
            <p:nvGrpSpPr>
              <p:cNvPr id="178" name="Group 177"/>
              <p:cNvGrpSpPr/>
              <p:nvPr/>
            </p:nvGrpSpPr>
            <p:grpSpPr>
              <a:xfrm rot="16200000">
                <a:off x="873988" y="4945265"/>
                <a:ext cx="348234" cy="104775"/>
                <a:chOff x="1787011" y="747334"/>
                <a:chExt cx="351716" cy="104775"/>
              </a:xfrm>
            </p:grpSpPr>
            <p:cxnSp>
              <p:nvCxnSpPr>
                <p:cNvPr id="17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81" name="Bond, C5-O"/>
            <p:cNvCxnSpPr/>
            <p:nvPr/>
          </p:nvCxnSpPr>
          <p:spPr>
            <a:xfrm rot="1800000">
              <a:off x="1748739" y="2057516"/>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4" name="TextBox 283"/>
          <p:cNvSpPr txBox="1"/>
          <p:nvPr/>
        </p:nvSpPr>
        <p:spPr>
          <a:xfrm>
            <a:off x="-14399" y="1841365"/>
            <a:ext cx="1709112" cy="523216"/>
          </a:xfrm>
          <a:prstGeom prst="rect">
            <a:avLst/>
          </a:prstGeom>
          <a:noFill/>
        </p:spPr>
        <p:txBody>
          <a:bodyPr wrap="none" lIns="91435" tIns="45718" rIns="91435" bIns="45718" rtlCol="0">
            <a:spAutoFit/>
          </a:bodyPr>
          <a:lstStyle/>
          <a:p>
            <a:r>
              <a:rPr lang="en-US" sz="2800" dirty="0" smtClean="0">
                <a:latin typeface="+mn-lt"/>
              </a:rPr>
              <a:t>acetic acid</a:t>
            </a:r>
            <a:endParaRPr lang="en-US" sz="2800" dirty="0">
              <a:latin typeface="+mn-lt"/>
            </a:endParaRPr>
          </a:p>
        </p:txBody>
      </p:sp>
      <p:grpSp>
        <p:nvGrpSpPr>
          <p:cNvPr id="5" name="Group 4"/>
          <p:cNvGrpSpPr/>
          <p:nvPr/>
        </p:nvGrpSpPr>
        <p:grpSpPr>
          <a:xfrm>
            <a:off x="1625201" y="3350707"/>
            <a:ext cx="687930" cy="353943"/>
            <a:chOff x="1625201" y="3350707"/>
            <a:chExt cx="687930" cy="353943"/>
          </a:xfrm>
        </p:grpSpPr>
        <p:sp>
          <p:nvSpPr>
            <p:cNvPr id="275" name="Atom up on C5"/>
            <p:cNvSpPr txBox="1"/>
            <p:nvPr/>
          </p:nvSpPr>
          <p:spPr>
            <a:xfrm>
              <a:off x="1625201" y="3350707"/>
              <a:ext cx="190758" cy="353943"/>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276" name="Atom O in ring"/>
            <p:cNvSpPr txBox="1"/>
            <p:nvPr/>
          </p:nvSpPr>
          <p:spPr>
            <a:xfrm>
              <a:off x="2106343" y="3350707"/>
              <a:ext cx="206788" cy="353943"/>
            </a:xfrm>
            <a:prstGeom prst="rect">
              <a:avLst/>
            </a:prstGeom>
            <a:noFill/>
          </p:spPr>
          <p:txBody>
            <a:bodyPr wrap="none" lIns="0" tIns="0" rIns="0" bIns="0" rtlCol="0">
              <a:spAutoFit/>
            </a:bodyPr>
            <a:lstStyle/>
            <a:p>
              <a:r>
                <a:rPr lang="en-US" sz="2300" dirty="0" smtClean="0">
                  <a:latin typeface="+mn-lt"/>
                </a:rPr>
                <a:t>O</a:t>
              </a:r>
            </a:p>
          </p:txBody>
        </p:sp>
        <p:grpSp>
          <p:nvGrpSpPr>
            <p:cNvPr id="277" name="Group 276"/>
            <p:cNvGrpSpPr/>
            <p:nvPr/>
          </p:nvGrpSpPr>
          <p:grpSpPr>
            <a:xfrm>
              <a:off x="1837386" y="3464613"/>
              <a:ext cx="231161" cy="126131"/>
              <a:chOff x="1579756" y="3435130"/>
              <a:chExt cx="348234" cy="159661"/>
            </a:xfrm>
          </p:grpSpPr>
          <p:cxnSp>
            <p:nvCxnSpPr>
              <p:cNvPr id="278" name="Bond, C5-O"/>
              <p:cNvCxnSpPr/>
              <p:nvPr/>
            </p:nvCxnSpPr>
            <p:spPr>
              <a:xfrm>
                <a:off x="1579756" y="351496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9" name="Bond, C5-O"/>
              <p:cNvCxnSpPr/>
              <p:nvPr/>
            </p:nvCxnSpPr>
            <p:spPr>
              <a:xfrm>
                <a:off x="1579756" y="3435130"/>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0" name="Bond, C5-O"/>
              <p:cNvCxnSpPr/>
              <p:nvPr/>
            </p:nvCxnSpPr>
            <p:spPr>
              <a:xfrm>
                <a:off x="1579756" y="359479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285" name="TextBox 284"/>
          <p:cNvSpPr txBox="1"/>
          <p:nvPr/>
        </p:nvSpPr>
        <p:spPr>
          <a:xfrm>
            <a:off x="-14399" y="2943602"/>
            <a:ext cx="2723108" cy="523216"/>
          </a:xfrm>
          <a:prstGeom prst="rect">
            <a:avLst/>
          </a:prstGeom>
          <a:noFill/>
        </p:spPr>
        <p:txBody>
          <a:bodyPr wrap="none" lIns="91435" tIns="45718" rIns="91435" bIns="45718" rtlCol="0">
            <a:spAutoFit/>
          </a:bodyPr>
          <a:lstStyle/>
          <a:p>
            <a:r>
              <a:rPr lang="en-US" sz="2800" dirty="0" smtClean="0">
                <a:latin typeface="+mn-lt"/>
              </a:rPr>
              <a:t>carbon monoxide</a:t>
            </a:r>
            <a:endParaRPr lang="en-US" sz="2800" dirty="0">
              <a:latin typeface="+mn-lt"/>
            </a:endParaRPr>
          </a:p>
        </p:txBody>
      </p:sp>
      <p:grpSp>
        <p:nvGrpSpPr>
          <p:cNvPr id="314" name="Group 313"/>
          <p:cNvGrpSpPr>
            <a:grpSpLocks noChangeAspect="1"/>
          </p:cNvGrpSpPr>
          <p:nvPr/>
        </p:nvGrpSpPr>
        <p:grpSpPr>
          <a:xfrm>
            <a:off x="1367047" y="3891159"/>
            <a:ext cx="1501539" cy="1169951"/>
            <a:chOff x="491409" y="3339050"/>
            <a:chExt cx="1900682" cy="1480948"/>
          </a:xfrm>
        </p:grpSpPr>
        <p:cxnSp>
          <p:nvCxnSpPr>
            <p:cNvPr id="182" name="Bond, C5-O"/>
            <p:cNvCxnSpPr/>
            <p:nvPr/>
          </p:nvCxnSpPr>
          <p:spPr>
            <a:xfrm rot="19800000">
              <a:off x="773266" y="440774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83" name="Atom O in ring"/>
            <p:cNvSpPr txBox="1"/>
            <p:nvPr/>
          </p:nvSpPr>
          <p:spPr>
            <a:xfrm>
              <a:off x="491409" y="4371970"/>
              <a:ext cx="271901" cy="448028"/>
            </a:xfrm>
            <a:prstGeom prst="rect">
              <a:avLst/>
            </a:prstGeom>
            <a:noFill/>
          </p:spPr>
          <p:txBody>
            <a:bodyPr wrap="none" lIns="0" tIns="0" rIns="0" bIns="0" rtlCol="0">
              <a:spAutoFit/>
            </a:bodyPr>
            <a:lstStyle/>
            <a:p>
              <a:pPr algn="r"/>
              <a:r>
                <a:rPr lang="en-US" sz="2300" dirty="0" smtClean="0">
                  <a:latin typeface="+mn-lt"/>
                </a:rPr>
                <a:t>H</a:t>
              </a:r>
            </a:p>
          </p:txBody>
        </p:sp>
        <p:sp>
          <p:nvSpPr>
            <p:cNvPr id="184" name="Atom O in ring"/>
            <p:cNvSpPr txBox="1"/>
            <p:nvPr/>
          </p:nvSpPr>
          <p:spPr>
            <a:xfrm>
              <a:off x="1858433" y="4371970"/>
              <a:ext cx="533658" cy="448028"/>
            </a:xfrm>
            <a:prstGeom prst="rect">
              <a:avLst/>
            </a:prstGeom>
            <a:noFill/>
          </p:spPr>
          <p:txBody>
            <a:bodyPr wrap="none" lIns="0" tIns="0" rIns="0" bIns="0" rtlCol="0">
              <a:spAutoFit/>
            </a:bodyPr>
            <a:lstStyle/>
            <a:p>
              <a:r>
                <a:rPr lang="en-US" sz="2300" dirty="0" smtClean="0">
                  <a:latin typeface="+mn-lt"/>
                </a:rPr>
                <a:t>OH</a:t>
              </a:r>
              <a:endParaRPr lang="en-US" sz="2300" baseline="-25000" dirty="0" smtClean="0">
                <a:latin typeface="+mn-lt"/>
              </a:endParaRPr>
            </a:p>
          </p:txBody>
        </p:sp>
        <p:grpSp>
          <p:nvGrpSpPr>
            <p:cNvPr id="185" name="Group 184"/>
            <p:cNvGrpSpPr/>
            <p:nvPr/>
          </p:nvGrpSpPr>
          <p:grpSpPr>
            <a:xfrm>
              <a:off x="1189761" y="3339050"/>
              <a:ext cx="261757" cy="1119874"/>
              <a:chOff x="922269" y="4448360"/>
              <a:chExt cx="261757" cy="1119874"/>
            </a:xfrm>
          </p:grpSpPr>
          <p:sp>
            <p:nvSpPr>
              <p:cNvPr id="186" name="Atom up on C5"/>
              <p:cNvSpPr txBox="1"/>
              <p:nvPr/>
            </p:nvSpPr>
            <p:spPr>
              <a:xfrm>
                <a:off x="931887" y="5120206"/>
                <a:ext cx="241466" cy="448028"/>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187" name="Atom O in ring"/>
              <p:cNvSpPr txBox="1"/>
              <p:nvPr/>
            </p:nvSpPr>
            <p:spPr>
              <a:xfrm>
                <a:off x="922269" y="4448360"/>
                <a:ext cx="261757" cy="448028"/>
              </a:xfrm>
              <a:prstGeom prst="rect">
                <a:avLst/>
              </a:prstGeom>
              <a:noFill/>
            </p:spPr>
            <p:txBody>
              <a:bodyPr wrap="none" lIns="0" tIns="0" rIns="0" bIns="0" rtlCol="0">
                <a:spAutoFit/>
              </a:bodyPr>
              <a:lstStyle/>
              <a:p>
                <a:r>
                  <a:rPr lang="en-US" sz="2300" dirty="0" smtClean="0">
                    <a:latin typeface="+mn-lt"/>
                  </a:rPr>
                  <a:t>O</a:t>
                </a:r>
              </a:p>
            </p:txBody>
          </p:sp>
          <p:grpSp>
            <p:nvGrpSpPr>
              <p:cNvPr id="188" name="Group 187"/>
              <p:cNvGrpSpPr/>
              <p:nvPr/>
            </p:nvGrpSpPr>
            <p:grpSpPr>
              <a:xfrm rot="16200000">
                <a:off x="873988" y="4945265"/>
                <a:ext cx="348234" cy="104775"/>
                <a:chOff x="1787011" y="747334"/>
                <a:chExt cx="351716" cy="104775"/>
              </a:xfrm>
            </p:grpSpPr>
            <p:cxnSp>
              <p:nvCxnSpPr>
                <p:cNvPr id="18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91" name="Bond, C5-O"/>
            <p:cNvCxnSpPr/>
            <p:nvPr/>
          </p:nvCxnSpPr>
          <p:spPr>
            <a:xfrm rot="1800000">
              <a:off x="1440926" y="440774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6" name="TextBox 285"/>
          <p:cNvSpPr txBox="1"/>
          <p:nvPr/>
        </p:nvSpPr>
        <p:spPr>
          <a:xfrm>
            <a:off x="-14399" y="4172229"/>
            <a:ext cx="1825233" cy="523216"/>
          </a:xfrm>
          <a:prstGeom prst="rect">
            <a:avLst/>
          </a:prstGeom>
          <a:noFill/>
        </p:spPr>
        <p:txBody>
          <a:bodyPr wrap="none" lIns="91435" tIns="45718" rIns="91435" bIns="45718" rtlCol="0">
            <a:spAutoFit/>
          </a:bodyPr>
          <a:lstStyle/>
          <a:p>
            <a:r>
              <a:rPr lang="en-US" sz="2800" dirty="0" smtClean="0">
                <a:latin typeface="+mn-lt"/>
              </a:rPr>
              <a:t>formic acid</a:t>
            </a:r>
            <a:endParaRPr lang="en-US" sz="2800" dirty="0">
              <a:latin typeface="+mn-lt"/>
            </a:endParaRPr>
          </a:p>
        </p:txBody>
      </p:sp>
      <p:grpSp>
        <p:nvGrpSpPr>
          <p:cNvPr id="315" name="Group 314"/>
          <p:cNvGrpSpPr>
            <a:grpSpLocks noChangeAspect="1"/>
          </p:cNvGrpSpPr>
          <p:nvPr/>
        </p:nvGrpSpPr>
        <p:grpSpPr>
          <a:xfrm>
            <a:off x="4171405" y="737161"/>
            <a:ext cx="1849389" cy="1169951"/>
            <a:chOff x="151811" y="5072660"/>
            <a:chExt cx="2340998" cy="1480948"/>
          </a:xfrm>
        </p:grpSpPr>
        <p:cxnSp>
          <p:nvCxnSpPr>
            <p:cNvPr id="155" name="Bond, C5-O"/>
            <p:cNvCxnSpPr/>
            <p:nvPr/>
          </p:nvCxnSpPr>
          <p:spPr>
            <a:xfrm rot="19800000">
              <a:off x="784704" y="614135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56" name="Atom O in ring"/>
            <p:cNvSpPr txBox="1"/>
            <p:nvPr/>
          </p:nvSpPr>
          <p:spPr>
            <a:xfrm>
              <a:off x="151811" y="6105580"/>
              <a:ext cx="622938" cy="448028"/>
            </a:xfrm>
            <a:prstGeom prst="rect">
              <a:avLst/>
            </a:prstGeom>
            <a:noFill/>
          </p:spPr>
          <p:txBody>
            <a:bodyPr wrap="none" lIns="0" tIns="0" rIns="0" bIns="0" rtlCol="0">
              <a:spAutoFit/>
            </a:bodyPr>
            <a:lstStyle/>
            <a:p>
              <a:pPr algn="r"/>
              <a:r>
                <a:rPr lang="en-US" sz="2300" dirty="0" smtClean="0">
                  <a:latin typeface="+mn-lt"/>
                </a:rPr>
                <a:t>H</a:t>
              </a:r>
              <a:r>
                <a:rPr lang="en-US" sz="2300" baseline="-25000" dirty="0" smtClean="0">
                  <a:latin typeface="+mn-lt"/>
                </a:rPr>
                <a:t>3</a:t>
              </a:r>
              <a:r>
                <a:rPr lang="en-US" sz="2300" dirty="0" smtClean="0">
                  <a:latin typeface="+mn-lt"/>
                </a:rPr>
                <a:t>C</a:t>
              </a:r>
            </a:p>
          </p:txBody>
        </p:sp>
        <p:sp>
          <p:nvSpPr>
            <p:cNvPr id="157" name="Atom O in ring"/>
            <p:cNvSpPr txBox="1"/>
            <p:nvPr/>
          </p:nvSpPr>
          <p:spPr>
            <a:xfrm>
              <a:off x="1869870" y="6105580"/>
              <a:ext cx="622939" cy="448028"/>
            </a:xfrm>
            <a:prstGeom prst="rect">
              <a:avLst/>
            </a:prstGeom>
            <a:noFill/>
          </p:spPr>
          <p:txBody>
            <a:bodyPr wrap="none" lIns="0" tIns="0" rIns="0" bIns="0" rtlCol="0">
              <a:spAutoFit/>
            </a:bodyPr>
            <a:lstStyle/>
            <a:p>
              <a:r>
                <a:rPr lang="en-US" sz="2300" dirty="0" smtClean="0">
                  <a:latin typeface="+mn-lt"/>
                </a:rPr>
                <a:t>CH</a:t>
              </a:r>
              <a:r>
                <a:rPr lang="en-US" sz="2300" baseline="-25000" dirty="0" smtClean="0">
                  <a:latin typeface="+mn-lt"/>
                </a:rPr>
                <a:t>3</a:t>
              </a:r>
            </a:p>
          </p:txBody>
        </p:sp>
        <p:grpSp>
          <p:nvGrpSpPr>
            <p:cNvPr id="25" name="Group 24"/>
            <p:cNvGrpSpPr/>
            <p:nvPr/>
          </p:nvGrpSpPr>
          <p:grpSpPr>
            <a:xfrm>
              <a:off x="1201199" y="5072660"/>
              <a:ext cx="261757" cy="1119874"/>
              <a:chOff x="922269" y="4448360"/>
              <a:chExt cx="261757" cy="1119874"/>
            </a:xfrm>
          </p:grpSpPr>
          <p:sp>
            <p:nvSpPr>
              <p:cNvPr id="154" name="Atom up on C5"/>
              <p:cNvSpPr txBox="1"/>
              <p:nvPr/>
            </p:nvSpPr>
            <p:spPr>
              <a:xfrm>
                <a:off x="931887" y="5120206"/>
                <a:ext cx="241466" cy="448028"/>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158" name="Atom O in ring"/>
              <p:cNvSpPr txBox="1"/>
              <p:nvPr/>
            </p:nvSpPr>
            <p:spPr>
              <a:xfrm>
                <a:off x="922269" y="4448360"/>
                <a:ext cx="261757" cy="448028"/>
              </a:xfrm>
              <a:prstGeom prst="rect">
                <a:avLst/>
              </a:prstGeom>
              <a:noFill/>
            </p:spPr>
            <p:txBody>
              <a:bodyPr wrap="none" lIns="0" tIns="0" rIns="0" bIns="0" rtlCol="0">
                <a:spAutoFit/>
              </a:bodyPr>
              <a:lstStyle/>
              <a:p>
                <a:r>
                  <a:rPr lang="en-US" sz="2300" dirty="0" smtClean="0">
                    <a:latin typeface="+mn-lt"/>
                  </a:rPr>
                  <a:t>O</a:t>
                </a:r>
              </a:p>
            </p:txBody>
          </p:sp>
          <p:grpSp>
            <p:nvGrpSpPr>
              <p:cNvPr id="159" name="Group 158"/>
              <p:cNvGrpSpPr/>
              <p:nvPr/>
            </p:nvGrpSpPr>
            <p:grpSpPr>
              <a:xfrm rot="16200000">
                <a:off x="873988" y="4945265"/>
                <a:ext cx="348234" cy="104775"/>
                <a:chOff x="1787011" y="747334"/>
                <a:chExt cx="351716" cy="104775"/>
              </a:xfrm>
            </p:grpSpPr>
            <p:cxnSp>
              <p:nvCxnSpPr>
                <p:cNvPr id="160"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1"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162" name="Bond, C5-O"/>
            <p:cNvCxnSpPr/>
            <p:nvPr/>
          </p:nvCxnSpPr>
          <p:spPr>
            <a:xfrm rot="1800000">
              <a:off x="1452364" y="6141358"/>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7" name="TextBox 286"/>
          <p:cNvSpPr txBox="1"/>
          <p:nvPr/>
        </p:nvSpPr>
        <p:spPr>
          <a:xfrm>
            <a:off x="2877965" y="999897"/>
            <a:ext cx="1308361" cy="523216"/>
          </a:xfrm>
          <a:prstGeom prst="rect">
            <a:avLst/>
          </a:prstGeom>
          <a:noFill/>
        </p:spPr>
        <p:txBody>
          <a:bodyPr wrap="none" lIns="91435" tIns="45718" rIns="91435" bIns="45718" rtlCol="0">
            <a:spAutoFit/>
          </a:bodyPr>
          <a:lstStyle/>
          <a:p>
            <a:r>
              <a:rPr lang="en-US" sz="2800" dirty="0" smtClean="0">
                <a:latin typeface="+mn-lt"/>
              </a:rPr>
              <a:t>acetone</a:t>
            </a:r>
            <a:endParaRPr lang="en-US" sz="2800" dirty="0">
              <a:latin typeface="+mn-lt"/>
            </a:endParaRPr>
          </a:p>
        </p:txBody>
      </p:sp>
      <p:grpSp>
        <p:nvGrpSpPr>
          <p:cNvPr id="319" name="Group 318"/>
          <p:cNvGrpSpPr>
            <a:grpSpLocks noChangeAspect="1"/>
          </p:cNvGrpSpPr>
          <p:nvPr/>
        </p:nvGrpSpPr>
        <p:grpSpPr>
          <a:xfrm>
            <a:off x="4202791" y="2210740"/>
            <a:ext cx="1572070" cy="1169951"/>
            <a:chOff x="3439038" y="773865"/>
            <a:chExt cx="1989961" cy="1480948"/>
          </a:xfrm>
        </p:grpSpPr>
        <p:cxnSp>
          <p:nvCxnSpPr>
            <p:cNvPr id="192" name="Bond, C5-O"/>
            <p:cNvCxnSpPr/>
            <p:nvPr/>
          </p:nvCxnSpPr>
          <p:spPr>
            <a:xfrm rot="19800000">
              <a:off x="4071931" y="184256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93" name="Atom O in ring"/>
            <p:cNvSpPr txBox="1"/>
            <p:nvPr/>
          </p:nvSpPr>
          <p:spPr>
            <a:xfrm>
              <a:off x="3439038" y="1806785"/>
              <a:ext cx="622938" cy="448028"/>
            </a:xfrm>
            <a:prstGeom prst="rect">
              <a:avLst/>
            </a:prstGeom>
            <a:noFill/>
          </p:spPr>
          <p:txBody>
            <a:bodyPr wrap="none" lIns="0" tIns="0" rIns="0" bIns="0" rtlCol="0">
              <a:spAutoFit/>
            </a:bodyPr>
            <a:lstStyle/>
            <a:p>
              <a:pPr algn="r"/>
              <a:r>
                <a:rPr lang="en-US" sz="2300" dirty="0" smtClean="0">
                  <a:latin typeface="+mn-lt"/>
                </a:rPr>
                <a:t>H</a:t>
              </a:r>
              <a:r>
                <a:rPr lang="en-US" sz="2300" baseline="-25000" dirty="0" smtClean="0">
                  <a:latin typeface="+mn-lt"/>
                </a:rPr>
                <a:t>3</a:t>
              </a:r>
              <a:r>
                <a:rPr lang="en-US" sz="2300" dirty="0" smtClean="0">
                  <a:latin typeface="+mn-lt"/>
                </a:rPr>
                <a:t>C</a:t>
              </a:r>
            </a:p>
          </p:txBody>
        </p:sp>
        <p:sp>
          <p:nvSpPr>
            <p:cNvPr id="194" name="Atom O in ring"/>
            <p:cNvSpPr txBox="1"/>
            <p:nvPr/>
          </p:nvSpPr>
          <p:spPr>
            <a:xfrm>
              <a:off x="5157098" y="1806785"/>
              <a:ext cx="271901" cy="448028"/>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195" name="Group 194"/>
            <p:cNvGrpSpPr/>
            <p:nvPr/>
          </p:nvGrpSpPr>
          <p:grpSpPr>
            <a:xfrm>
              <a:off x="4488426" y="773865"/>
              <a:ext cx="261757" cy="1119874"/>
              <a:chOff x="922269" y="4448360"/>
              <a:chExt cx="261757" cy="1119874"/>
            </a:xfrm>
          </p:grpSpPr>
          <p:sp>
            <p:nvSpPr>
              <p:cNvPr id="196" name="Atom up on C5"/>
              <p:cNvSpPr txBox="1"/>
              <p:nvPr/>
            </p:nvSpPr>
            <p:spPr>
              <a:xfrm>
                <a:off x="931887" y="5120206"/>
                <a:ext cx="241466" cy="448028"/>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197" name="Atom O in ring"/>
              <p:cNvSpPr txBox="1"/>
              <p:nvPr/>
            </p:nvSpPr>
            <p:spPr>
              <a:xfrm>
                <a:off x="922269" y="4448360"/>
                <a:ext cx="261757" cy="448028"/>
              </a:xfrm>
              <a:prstGeom prst="rect">
                <a:avLst/>
              </a:prstGeom>
              <a:noFill/>
            </p:spPr>
            <p:txBody>
              <a:bodyPr wrap="none" lIns="0" tIns="0" rIns="0" bIns="0" rtlCol="0">
                <a:spAutoFit/>
              </a:bodyPr>
              <a:lstStyle/>
              <a:p>
                <a:r>
                  <a:rPr lang="en-US" sz="2300" dirty="0" smtClean="0">
                    <a:latin typeface="+mn-lt"/>
                  </a:rPr>
                  <a:t>O</a:t>
                </a:r>
              </a:p>
            </p:txBody>
          </p:sp>
          <p:grpSp>
            <p:nvGrpSpPr>
              <p:cNvPr id="198" name="Group 197"/>
              <p:cNvGrpSpPr/>
              <p:nvPr/>
            </p:nvGrpSpPr>
            <p:grpSpPr>
              <a:xfrm rot="16200000">
                <a:off x="873988" y="4945265"/>
                <a:ext cx="348234" cy="104775"/>
                <a:chOff x="1787011" y="747334"/>
                <a:chExt cx="351716" cy="104775"/>
              </a:xfrm>
            </p:grpSpPr>
            <p:cxnSp>
              <p:nvCxnSpPr>
                <p:cNvPr id="19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201" name="Bond, C5-O"/>
            <p:cNvCxnSpPr/>
            <p:nvPr/>
          </p:nvCxnSpPr>
          <p:spPr>
            <a:xfrm rot="1800000">
              <a:off x="4739591" y="1842563"/>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8" name="TextBox 287"/>
          <p:cNvSpPr txBox="1"/>
          <p:nvPr/>
        </p:nvSpPr>
        <p:spPr>
          <a:xfrm>
            <a:off x="2877965" y="2450731"/>
            <a:ext cx="2092229" cy="523216"/>
          </a:xfrm>
          <a:prstGeom prst="rect">
            <a:avLst/>
          </a:prstGeom>
          <a:noFill/>
        </p:spPr>
        <p:txBody>
          <a:bodyPr wrap="none" lIns="91435" tIns="45718" rIns="91435" bIns="45718" rtlCol="0">
            <a:spAutoFit/>
          </a:bodyPr>
          <a:lstStyle/>
          <a:p>
            <a:r>
              <a:rPr lang="en-US" sz="2800" dirty="0" smtClean="0">
                <a:latin typeface="+mn-lt"/>
              </a:rPr>
              <a:t>acetaldehyde</a:t>
            </a:r>
            <a:endParaRPr lang="en-US" sz="2800" dirty="0">
              <a:latin typeface="+mn-lt"/>
            </a:endParaRPr>
          </a:p>
        </p:txBody>
      </p:sp>
      <p:grpSp>
        <p:nvGrpSpPr>
          <p:cNvPr id="318" name="Group 317"/>
          <p:cNvGrpSpPr>
            <a:grpSpLocks noChangeAspect="1"/>
          </p:cNvGrpSpPr>
          <p:nvPr/>
        </p:nvGrpSpPr>
        <p:grpSpPr>
          <a:xfrm>
            <a:off x="4519975" y="3643930"/>
            <a:ext cx="1294752" cy="1169951"/>
            <a:chOff x="3827119" y="2552523"/>
            <a:chExt cx="1638925" cy="1480948"/>
          </a:xfrm>
        </p:grpSpPr>
        <p:cxnSp>
          <p:nvCxnSpPr>
            <p:cNvPr id="202" name="Bond, C5-O"/>
            <p:cNvCxnSpPr/>
            <p:nvPr/>
          </p:nvCxnSpPr>
          <p:spPr>
            <a:xfrm rot="19800000">
              <a:off x="4108976" y="362122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03" name="Atom O in ring"/>
            <p:cNvSpPr txBox="1"/>
            <p:nvPr/>
          </p:nvSpPr>
          <p:spPr>
            <a:xfrm>
              <a:off x="3827119" y="3585443"/>
              <a:ext cx="271901" cy="448028"/>
            </a:xfrm>
            <a:prstGeom prst="rect">
              <a:avLst/>
            </a:prstGeom>
            <a:noFill/>
          </p:spPr>
          <p:txBody>
            <a:bodyPr wrap="none" lIns="0" tIns="0" rIns="0" bIns="0" rtlCol="0">
              <a:spAutoFit/>
            </a:bodyPr>
            <a:lstStyle/>
            <a:p>
              <a:pPr algn="r"/>
              <a:r>
                <a:rPr lang="en-US" sz="2300" dirty="0" smtClean="0">
                  <a:latin typeface="+mn-lt"/>
                </a:rPr>
                <a:t>H</a:t>
              </a:r>
            </a:p>
          </p:txBody>
        </p:sp>
        <p:sp>
          <p:nvSpPr>
            <p:cNvPr id="204" name="Atom O in ring"/>
            <p:cNvSpPr txBox="1"/>
            <p:nvPr/>
          </p:nvSpPr>
          <p:spPr>
            <a:xfrm>
              <a:off x="5194143" y="3585443"/>
              <a:ext cx="271901" cy="448028"/>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205" name="Group 204"/>
            <p:cNvGrpSpPr/>
            <p:nvPr/>
          </p:nvGrpSpPr>
          <p:grpSpPr>
            <a:xfrm>
              <a:off x="4525471" y="2552523"/>
              <a:ext cx="261757" cy="1119874"/>
              <a:chOff x="922269" y="4448360"/>
              <a:chExt cx="261757" cy="1119874"/>
            </a:xfrm>
          </p:grpSpPr>
          <p:sp>
            <p:nvSpPr>
              <p:cNvPr id="206" name="Atom up on C5"/>
              <p:cNvSpPr txBox="1"/>
              <p:nvPr/>
            </p:nvSpPr>
            <p:spPr>
              <a:xfrm>
                <a:off x="931887" y="5120206"/>
                <a:ext cx="241466" cy="448028"/>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207" name="Atom O in ring"/>
              <p:cNvSpPr txBox="1"/>
              <p:nvPr/>
            </p:nvSpPr>
            <p:spPr>
              <a:xfrm>
                <a:off x="922269" y="4448360"/>
                <a:ext cx="261757" cy="448028"/>
              </a:xfrm>
              <a:prstGeom prst="rect">
                <a:avLst/>
              </a:prstGeom>
              <a:noFill/>
            </p:spPr>
            <p:txBody>
              <a:bodyPr wrap="none" lIns="0" tIns="0" rIns="0" bIns="0" rtlCol="0">
                <a:spAutoFit/>
              </a:bodyPr>
              <a:lstStyle/>
              <a:p>
                <a:r>
                  <a:rPr lang="en-US" sz="2300" dirty="0" smtClean="0">
                    <a:latin typeface="+mn-lt"/>
                  </a:rPr>
                  <a:t>O</a:t>
                </a:r>
              </a:p>
            </p:txBody>
          </p:sp>
          <p:grpSp>
            <p:nvGrpSpPr>
              <p:cNvPr id="208" name="Group 207"/>
              <p:cNvGrpSpPr/>
              <p:nvPr/>
            </p:nvGrpSpPr>
            <p:grpSpPr>
              <a:xfrm rot="16200000">
                <a:off x="873988" y="4945265"/>
                <a:ext cx="348234" cy="104775"/>
                <a:chOff x="1787011" y="747334"/>
                <a:chExt cx="351716" cy="104775"/>
              </a:xfrm>
            </p:grpSpPr>
            <p:cxnSp>
              <p:nvCxnSpPr>
                <p:cNvPr id="209"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0"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grpSp>
        <p:cxnSp>
          <p:nvCxnSpPr>
            <p:cNvPr id="211" name="Bond, C5-O"/>
            <p:cNvCxnSpPr/>
            <p:nvPr/>
          </p:nvCxnSpPr>
          <p:spPr>
            <a:xfrm rot="1800000">
              <a:off x="4776636" y="362122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9" name="TextBox 288"/>
          <p:cNvSpPr txBox="1"/>
          <p:nvPr/>
        </p:nvSpPr>
        <p:spPr>
          <a:xfrm>
            <a:off x="2877965" y="3859128"/>
            <a:ext cx="2208351" cy="523216"/>
          </a:xfrm>
          <a:prstGeom prst="rect">
            <a:avLst/>
          </a:prstGeom>
          <a:noFill/>
        </p:spPr>
        <p:txBody>
          <a:bodyPr wrap="none" lIns="91435" tIns="45718" rIns="91435" bIns="45718" rtlCol="0">
            <a:spAutoFit/>
          </a:bodyPr>
          <a:lstStyle/>
          <a:p>
            <a:r>
              <a:rPr lang="en-US" sz="2800" dirty="0" smtClean="0">
                <a:latin typeface="+mn-lt"/>
              </a:rPr>
              <a:t>formaldehyde</a:t>
            </a:r>
            <a:endParaRPr lang="en-US" sz="2800" dirty="0">
              <a:latin typeface="+mn-lt"/>
            </a:endParaRPr>
          </a:p>
        </p:txBody>
      </p:sp>
      <p:grpSp>
        <p:nvGrpSpPr>
          <p:cNvPr id="3" name="Group 2"/>
          <p:cNvGrpSpPr/>
          <p:nvPr/>
        </p:nvGrpSpPr>
        <p:grpSpPr>
          <a:xfrm>
            <a:off x="4223972" y="5518324"/>
            <a:ext cx="1877137" cy="360432"/>
            <a:chOff x="4223972" y="5518324"/>
            <a:chExt cx="1877137" cy="360432"/>
          </a:xfrm>
        </p:grpSpPr>
        <p:sp>
          <p:nvSpPr>
            <p:cNvPr id="131" name="Atom up on C5"/>
            <p:cNvSpPr txBox="1"/>
            <p:nvPr/>
          </p:nvSpPr>
          <p:spPr>
            <a:xfrm>
              <a:off x="4825926" y="5518324"/>
              <a:ext cx="190758" cy="353943"/>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132" name="Atom O in ring"/>
            <p:cNvSpPr txBox="1"/>
            <p:nvPr/>
          </p:nvSpPr>
          <p:spPr>
            <a:xfrm>
              <a:off x="5307065" y="5518324"/>
              <a:ext cx="190758" cy="353943"/>
            </a:xfrm>
            <a:prstGeom prst="rect">
              <a:avLst/>
            </a:prstGeom>
            <a:noFill/>
          </p:spPr>
          <p:txBody>
            <a:bodyPr wrap="none" lIns="0" tIns="0" rIns="0" bIns="0" rtlCol="0">
              <a:spAutoFit/>
            </a:bodyPr>
            <a:lstStyle/>
            <a:p>
              <a:r>
                <a:rPr lang="en-US" sz="2300" dirty="0" smtClean="0">
                  <a:latin typeface="+mn-lt"/>
                </a:rPr>
                <a:t>C</a:t>
              </a:r>
            </a:p>
          </p:txBody>
        </p:sp>
        <p:grpSp>
          <p:nvGrpSpPr>
            <p:cNvPr id="21" name="Group 20"/>
            <p:cNvGrpSpPr/>
            <p:nvPr/>
          </p:nvGrpSpPr>
          <p:grpSpPr>
            <a:xfrm>
              <a:off x="5038110" y="5625458"/>
              <a:ext cx="231160" cy="126132"/>
              <a:chOff x="1579756" y="3435130"/>
              <a:chExt cx="348234" cy="159661"/>
            </a:xfrm>
          </p:grpSpPr>
          <p:cxnSp>
            <p:nvCxnSpPr>
              <p:cNvPr id="134" name="Bond, C5-O"/>
              <p:cNvCxnSpPr/>
              <p:nvPr/>
            </p:nvCxnSpPr>
            <p:spPr>
              <a:xfrm>
                <a:off x="1579756" y="351496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5" name="Bond, C5-O"/>
              <p:cNvCxnSpPr/>
              <p:nvPr/>
            </p:nvCxnSpPr>
            <p:spPr>
              <a:xfrm>
                <a:off x="1579756" y="3435130"/>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0" name="Bond, C5-O"/>
              <p:cNvCxnSpPr/>
              <p:nvPr/>
            </p:nvCxnSpPr>
            <p:spPr>
              <a:xfrm>
                <a:off x="1579756" y="3594791"/>
                <a:ext cx="348234"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12" name="Atom O in ring"/>
            <p:cNvSpPr txBox="1"/>
            <p:nvPr/>
          </p:nvSpPr>
          <p:spPr>
            <a:xfrm>
              <a:off x="5886307" y="5524813"/>
              <a:ext cx="214802" cy="353943"/>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cxnSp>
          <p:nvCxnSpPr>
            <p:cNvPr id="213" name="Bond, C5-O"/>
            <p:cNvCxnSpPr/>
            <p:nvPr/>
          </p:nvCxnSpPr>
          <p:spPr>
            <a:xfrm>
              <a:off x="5526378" y="5688523"/>
              <a:ext cx="32943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4" name="Atom O in ring"/>
            <p:cNvSpPr txBox="1"/>
            <p:nvPr/>
          </p:nvSpPr>
          <p:spPr>
            <a:xfrm>
              <a:off x="4223972" y="5524813"/>
              <a:ext cx="214802" cy="353943"/>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cxnSp>
          <p:nvCxnSpPr>
            <p:cNvPr id="215" name="Bond, C5-O"/>
            <p:cNvCxnSpPr/>
            <p:nvPr/>
          </p:nvCxnSpPr>
          <p:spPr>
            <a:xfrm>
              <a:off x="4458498" y="5688523"/>
              <a:ext cx="32943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90" name="TextBox 289"/>
          <p:cNvSpPr txBox="1"/>
          <p:nvPr/>
        </p:nvSpPr>
        <p:spPr>
          <a:xfrm>
            <a:off x="2877965" y="5088993"/>
            <a:ext cx="1568048" cy="523216"/>
          </a:xfrm>
          <a:prstGeom prst="rect">
            <a:avLst/>
          </a:prstGeom>
          <a:noFill/>
        </p:spPr>
        <p:txBody>
          <a:bodyPr wrap="none" lIns="91435" tIns="45718" rIns="91435" bIns="45718" rtlCol="0">
            <a:spAutoFit/>
          </a:bodyPr>
          <a:lstStyle/>
          <a:p>
            <a:r>
              <a:rPr lang="en-US" sz="2800" dirty="0" smtClean="0">
                <a:latin typeface="+mn-lt"/>
              </a:rPr>
              <a:t>acetylene</a:t>
            </a:r>
            <a:endParaRPr lang="en-US" sz="2800" dirty="0">
              <a:latin typeface="+mn-lt"/>
            </a:endParaRPr>
          </a:p>
        </p:txBody>
      </p:sp>
      <p:grpSp>
        <p:nvGrpSpPr>
          <p:cNvPr id="320" name="Group 319"/>
          <p:cNvGrpSpPr>
            <a:grpSpLocks noChangeAspect="1"/>
          </p:cNvGrpSpPr>
          <p:nvPr/>
        </p:nvGrpSpPr>
        <p:grpSpPr>
          <a:xfrm>
            <a:off x="7415663" y="1771929"/>
            <a:ext cx="1364578" cy="1433316"/>
            <a:chOff x="7004025" y="596302"/>
            <a:chExt cx="1727314" cy="1814324"/>
          </a:xfrm>
        </p:grpSpPr>
        <p:cxnSp>
          <p:nvCxnSpPr>
            <p:cNvPr id="216" name="Bond, C5-O"/>
            <p:cNvCxnSpPr/>
            <p:nvPr/>
          </p:nvCxnSpPr>
          <p:spPr>
            <a:xfrm rot="7200000">
              <a:off x="7143917" y="18174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7" name="Atom O in ring"/>
            <p:cNvSpPr txBox="1"/>
            <p:nvPr/>
          </p:nvSpPr>
          <p:spPr>
            <a:xfrm>
              <a:off x="7004025" y="1962596"/>
              <a:ext cx="271901" cy="448029"/>
            </a:xfrm>
            <a:prstGeom prst="rect">
              <a:avLst/>
            </a:prstGeom>
            <a:noFill/>
          </p:spPr>
          <p:txBody>
            <a:bodyPr wrap="none" lIns="0" tIns="0" rIns="0" bIns="0" rtlCol="0">
              <a:spAutoFit/>
            </a:bodyPr>
            <a:lstStyle/>
            <a:p>
              <a:pPr algn="r"/>
              <a:r>
                <a:rPr lang="en-US" sz="2300" dirty="0" smtClean="0">
                  <a:latin typeface="+mn-lt"/>
                </a:rPr>
                <a:t>H</a:t>
              </a:r>
            </a:p>
          </p:txBody>
        </p:sp>
        <p:sp>
          <p:nvSpPr>
            <p:cNvPr id="218" name="Atom O in ring"/>
            <p:cNvSpPr txBox="1"/>
            <p:nvPr/>
          </p:nvSpPr>
          <p:spPr>
            <a:xfrm>
              <a:off x="8075775" y="1267272"/>
              <a:ext cx="241466" cy="448029"/>
            </a:xfrm>
            <a:prstGeom prst="rect">
              <a:avLst/>
            </a:prstGeom>
            <a:noFill/>
          </p:spPr>
          <p:txBody>
            <a:bodyPr wrap="none" lIns="0" tIns="0" rIns="0" bIns="0" rtlCol="0">
              <a:spAutoFit/>
            </a:bodyPr>
            <a:lstStyle/>
            <a:p>
              <a:r>
                <a:rPr lang="en-US" sz="2300" dirty="0" smtClean="0">
                  <a:latin typeface="+mn-lt"/>
                </a:rPr>
                <a:t>C</a:t>
              </a:r>
              <a:endParaRPr lang="en-US" sz="2300" baseline="-25000" dirty="0" smtClean="0">
                <a:latin typeface="+mn-lt"/>
              </a:endParaRPr>
            </a:p>
          </p:txBody>
        </p:sp>
        <p:sp>
          <p:nvSpPr>
            <p:cNvPr id="220" name="Atom up on C5"/>
            <p:cNvSpPr txBox="1"/>
            <p:nvPr/>
          </p:nvSpPr>
          <p:spPr>
            <a:xfrm>
              <a:off x="7416720" y="1277673"/>
              <a:ext cx="241466" cy="448029"/>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221" name="Atom O in ring"/>
            <p:cNvSpPr txBox="1"/>
            <p:nvPr/>
          </p:nvSpPr>
          <p:spPr>
            <a:xfrm>
              <a:off x="7013034" y="596302"/>
              <a:ext cx="271901" cy="448029"/>
            </a:xfrm>
            <a:prstGeom prst="rect">
              <a:avLst/>
            </a:prstGeom>
            <a:noFill/>
          </p:spPr>
          <p:txBody>
            <a:bodyPr wrap="none" lIns="0" tIns="0" rIns="0" bIns="0" rtlCol="0">
              <a:spAutoFit/>
            </a:bodyPr>
            <a:lstStyle/>
            <a:p>
              <a:r>
                <a:rPr lang="en-US" sz="2300" dirty="0">
                  <a:latin typeface="+mn-lt"/>
                </a:rPr>
                <a:t>H</a:t>
              </a:r>
              <a:endParaRPr lang="en-US" sz="2300" dirty="0" smtClean="0">
                <a:latin typeface="+mn-lt"/>
              </a:endParaRPr>
            </a:p>
          </p:txBody>
        </p:sp>
        <p:grpSp>
          <p:nvGrpSpPr>
            <p:cNvPr id="222" name="Group 221"/>
            <p:cNvGrpSpPr/>
            <p:nvPr/>
          </p:nvGrpSpPr>
          <p:grpSpPr>
            <a:xfrm>
              <a:off x="7682671" y="1436107"/>
              <a:ext cx="348234" cy="104775"/>
              <a:chOff x="1787011" y="747334"/>
              <a:chExt cx="351716" cy="104775"/>
            </a:xfrm>
          </p:grpSpPr>
          <p:cxnSp>
            <p:nvCxnSpPr>
              <p:cNvPr id="223" name="Bond, C5-O"/>
              <p:cNvCxnSpPr/>
              <p:nvPr/>
            </p:nvCxnSpPr>
            <p:spPr>
              <a:xfrm>
                <a:off x="1787011" y="852109"/>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4" name="Bond, C5-O"/>
              <p:cNvCxnSpPr/>
              <p:nvPr/>
            </p:nvCxnSpPr>
            <p:spPr>
              <a:xfrm>
                <a:off x="1787011" y="747334"/>
                <a:ext cx="351716"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cxnSp>
          <p:nvCxnSpPr>
            <p:cNvPr id="225" name="Bond, C5-O"/>
            <p:cNvCxnSpPr/>
            <p:nvPr/>
          </p:nvCxnSpPr>
          <p:spPr>
            <a:xfrm rot="-7200000">
              <a:off x="7143917" y="11697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6" name="Bond, C5-O"/>
            <p:cNvCxnSpPr/>
            <p:nvPr/>
          </p:nvCxnSpPr>
          <p:spPr>
            <a:xfrm rot="14400000" flipH="1">
              <a:off x="8174446" y="18174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7" name="Atom O in ring"/>
            <p:cNvSpPr txBox="1"/>
            <p:nvPr/>
          </p:nvSpPr>
          <p:spPr>
            <a:xfrm flipH="1">
              <a:off x="8450429" y="1962597"/>
              <a:ext cx="271901" cy="448029"/>
            </a:xfrm>
            <a:prstGeom prst="rect">
              <a:avLst/>
            </a:prstGeom>
            <a:noFill/>
          </p:spPr>
          <p:txBody>
            <a:bodyPr wrap="none" lIns="0" tIns="0" rIns="0" bIns="0" rtlCol="0">
              <a:spAutoFit/>
            </a:bodyPr>
            <a:lstStyle/>
            <a:p>
              <a:pPr algn="r"/>
              <a:r>
                <a:rPr lang="en-US" sz="2300" dirty="0" smtClean="0">
                  <a:latin typeface="+mn-lt"/>
                </a:rPr>
                <a:t>H</a:t>
              </a:r>
            </a:p>
          </p:txBody>
        </p:sp>
        <p:sp>
          <p:nvSpPr>
            <p:cNvPr id="228" name="Atom O in ring"/>
            <p:cNvSpPr txBox="1"/>
            <p:nvPr/>
          </p:nvSpPr>
          <p:spPr>
            <a:xfrm flipH="1">
              <a:off x="8459438" y="596302"/>
              <a:ext cx="271901" cy="448029"/>
            </a:xfrm>
            <a:prstGeom prst="rect">
              <a:avLst/>
            </a:prstGeom>
            <a:noFill/>
          </p:spPr>
          <p:txBody>
            <a:bodyPr wrap="none" lIns="0" tIns="0" rIns="0" bIns="0" rtlCol="0">
              <a:spAutoFit/>
            </a:bodyPr>
            <a:lstStyle/>
            <a:p>
              <a:r>
                <a:rPr lang="en-US" sz="2300" dirty="0">
                  <a:latin typeface="+mn-lt"/>
                </a:rPr>
                <a:t>H</a:t>
              </a:r>
              <a:endParaRPr lang="en-US" sz="2300" dirty="0" smtClean="0">
                <a:latin typeface="+mn-lt"/>
              </a:endParaRPr>
            </a:p>
          </p:txBody>
        </p:sp>
        <p:cxnSp>
          <p:nvCxnSpPr>
            <p:cNvPr id="229" name="Bond, C5-O"/>
            <p:cNvCxnSpPr/>
            <p:nvPr/>
          </p:nvCxnSpPr>
          <p:spPr>
            <a:xfrm rot="7200000" flipH="1">
              <a:off x="8174446" y="1169700"/>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92" name="TextBox 291"/>
          <p:cNvSpPr txBox="1"/>
          <p:nvPr/>
        </p:nvSpPr>
        <p:spPr>
          <a:xfrm>
            <a:off x="6280033" y="2178011"/>
            <a:ext cx="1162488" cy="523216"/>
          </a:xfrm>
          <a:prstGeom prst="rect">
            <a:avLst/>
          </a:prstGeom>
          <a:noFill/>
        </p:spPr>
        <p:txBody>
          <a:bodyPr wrap="none" lIns="91435" tIns="45718" rIns="91435" bIns="45718" rtlCol="0">
            <a:spAutoFit/>
          </a:bodyPr>
          <a:lstStyle/>
          <a:p>
            <a:r>
              <a:rPr lang="en-US" sz="2800" dirty="0" smtClean="0">
                <a:latin typeface="+mn-lt"/>
              </a:rPr>
              <a:t>ethene</a:t>
            </a:r>
            <a:endParaRPr lang="en-US" sz="2800" dirty="0">
              <a:latin typeface="+mn-lt"/>
            </a:endParaRPr>
          </a:p>
        </p:txBody>
      </p:sp>
      <p:grpSp>
        <p:nvGrpSpPr>
          <p:cNvPr id="321" name="Group 320"/>
          <p:cNvGrpSpPr>
            <a:grpSpLocks noChangeAspect="1"/>
          </p:cNvGrpSpPr>
          <p:nvPr/>
        </p:nvGrpSpPr>
        <p:grpSpPr>
          <a:xfrm>
            <a:off x="7101878" y="3342562"/>
            <a:ext cx="1982528" cy="1575024"/>
            <a:chOff x="6528233" y="2519784"/>
            <a:chExt cx="2509530" cy="1993701"/>
          </a:xfrm>
        </p:grpSpPr>
        <p:sp>
          <p:nvSpPr>
            <p:cNvPr id="241" name="Atom up on C5"/>
            <p:cNvSpPr txBox="1"/>
            <p:nvPr/>
          </p:nvSpPr>
          <p:spPr>
            <a:xfrm>
              <a:off x="7292106" y="3294599"/>
              <a:ext cx="241466" cy="448029"/>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cxnSp>
          <p:nvCxnSpPr>
            <p:cNvPr id="243" name="Bond, C5-O"/>
            <p:cNvCxnSpPr/>
            <p:nvPr/>
          </p:nvCxnSpPr>
          <p:spPr>
            <a:xfrm>
              <a:off x="6827006"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44" name="Bond, C5-O"/>
            <p:cNvCxnSpPr/>
            <p:nvPr/>
          </p:nvCxnSpPr>
          <p:spPr>
            <a:xfrm>
              <a:off x="7562641"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5" name="Atom O in ring"/>
            <p:cNvSpPr txBox="1"/>
            <p:nvPr/>
          </p:nvSpPr>
          <p:spPr>
            <a:xfrm>
              <a:off x="6528233" y="330281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246" name="Group 245"/>
            <p:cNvGrpSpPr/>
            <p:nvPr/>
          </p:nvGrpSpPr>
          <p:grpSpPr>
            <a:xfrm>
              <a:off x="7282179" y="2519784"/>
              <a:ext cx="271901" cy="811201"/>
              <a:chOff x="5286198" y="5329665"/>
              <a:chExt cx="271901" cy="811201"/>
            </a:xfrm>
          </p:grpSpPr>
          <p:cxnSp>
            <p:nvCxnSpPr>
              <p:cNvPr id="247"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8" name="Atom O in ring"/>
              <p:cNvSpPr txBox="1"/>
              <p:nvPr/>
            </p:nvSpPr>
            <p:spPr>
              <a:xfrm>
                <a:off x="5286198" y="5329665"/>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nvGrpSpPr>
            <p:cNvPr id="249" name="Group 248"/>
            <p:cNvGrpSpPr/>
            <p:nvPr/>
          </p:nvGrpSpPr>
          <p:grpSpPr>
            <a:xfrm flipV="1">
              <a:off x="7282179" y="3685142"/>
              <a:ext cx="271901" cy="828343"/>
              <a:chOff x="5286198" y="5312523"/>
              <a:chExt cx="271901" cy="828343"/>
            </a:xfrm>
          </p:grpSpPr>
          <p:cxnSp>
            <p:nvCxnSpPr>
              <p:cNvPr id="25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1" name="Atom O in ring"/>
              <p:cNvSpPr txBox="1"/>
              <p:nvPr/>
            </p:nvSpPr>
            <p:spPr>
              <a:xfrm>
                <a:off x="5286198" y="531252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sp>
          <p:nvSpPr>
            <p:cNvPr id="252" name="Atom up on C5"/>
            <p:cNvSpPr txBox="1"/>
            <p:nvPr/>
          </p:nvSpPr>
          <p:spPr>
            <a:xfrm flipH="1">
              <a:off x="8032446" y="3294599"/>
              <a:ext cx="241466" cy="448029"/>
            </a:xfrm>
            <a:prstGeom prst="rect">
              <a:avLst/>
            </a:prstGeom>
            <a:noFill/>
          </p:spPr>
          <p:txBody>
            <a:bodyPr wrap="none" lIns="0" tIns="0" rIns="0" bIns="0" rtlCol="0">
              <a:spAutoFit/>
            </a:bodyPr>
            <a:lstStyle/>
            <a:p>
              <a:r>
                <a:rPr lang="en-US" sz="2300" dirty="0" smtClean="0">
                  <a:latin typeface="+mn-lt"/>
                </a:rPr>
                <a:t>C</a:t>
              </a:r>
              <a:endParaRPr lang="en-US" sz="2300" baseline="-25000" dirty="0" smtClean="0">
                <a:latin typeface="+mn-lt"/>
              </a:endParaRPr>
            </a:p>
          </p:txBody>
        </p:sp>
        <p:cxnSp>
          <p:nvCxnSpPr>
            <p:cNvPr id="253" name="Bond, C5-O"/>
            <p:cNvCxnSpPr/>
            <p:nvPr/>
          </p:nvCxnSpPr>
          <p:spPr>
            <a:xfrm flipH="1">
              <a:off x="8312979" y="3510041"/>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5" name="Atom O in ring"/>
            <p:cNvSpPr txBox="1"/>
            <p:nvPr/>
          </p:nvSpPr>
          <p:spPr>
            <a:xfrm flipH="1">
              <a:off x="8765862" y="330281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256" name="Group 255"/>
            <p:cNvGrpSpPr/>
            <p:nvPr/>
          </p:nvGrpSpPr>
          <p:grpSpPr>
            <a:xfrm flipH="1">
              <a:off x="8011916" y="2519784"/>
              <a:ext cx="271901" cy="811201"/>
              <a:chOff x="5277189" y="5329665"/>
              <a:chExt cx="271901" cy="811201"/>
            </a:xfrm>
          </p:grpSpPr>
          <p:cxnSp>
            <p:nvCxnSpPr>
              <p:cNvPr id="257"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58" name="Atom O in ring"/>
              <p:cNvSpPr txBox="1"/>
              <p:nvPr/>
            </p:nvSpPr>
            <p:spPr>
              <a:xfrm>
                <a:off x="5277189" y="5329665"/>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nvGrpSpPr>
            <p:cNvPr id="259" name="Group 258"/>
            <p:cNvGrpSpPr/>
            <p:nvPr/>
          </p:nvGrpSpPr>
          <p:grpSpPr>
            <a:xfrm flipH="1" flipV="1">
              <a:off x="8011916" y="3685142"/>
              <a:ext cx="271901" cy="828343"/>
              <a:chOff x="5277189" y="5312523"/>
              <a:chExt cx="271901" cy="828343"/>
            </a:xfrm>
          </p:grpSpPr>
          <p:cxnSp>
            <p:nvCxnSpPr>
              <p:cNvPr id="26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61" name="Atom O in ring"/>
              <p:cNvSpPr txBox="1"/>
              <p:nvPr/>
            </p:nvSpPr>
            <p:spPr>
              <a:xfrm>
                <a:off x="5277189" y="531252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sp>
        <p:nvSpPr>
          <p:cNvPr id="293" name="TextBox 292"/>
          <p:cNvSpPr txBox="1"/>
          <p:nvPr/>
        </p:nvSpPr>
        <p:spPr>
          <a:xfrm>
            <a:off x="6280033" y="3457069"/>
            <a:ext cx="1165694" cy="523216"/>
          </a:xfrm>
          <a:prstGeom prst="rect">
            <a:avLst/>
          </a:prstGeom>
          <a:noFill/>
        </p:spPr>
        <p:txBody>
          <a:bodyPr wrap="none" lIns="91435" tIns="45718" rIns="91435" bIns="45718" rtlCol="0">
            <a:spAutoFit/>
          </a:bodyPr>
          <a:lstStyle/>
          <a:p>
            <a:r>
              <a:rPr lang="en-US" sz="2800" dirty="0" smtClean="0">
                <a:latin typeface="+mn-lt"/>
              </a:rPr>
              <a:t>ethane</a:t>
            </a:r>
            <a:endParaRPr lang="en-US" sz="2800" dirty="0">
              <a:latin typeface="+mn-lt"/>
            </a:endParaRPr>
          </a:p>
        </p:txBody>
      </p:sp>
      <p:grpSp>
        <p:nvGrpSpPr>
          <p:cNvPr id="322" name="Group 321"/>
          <p:cNvGrpSpPr>
            <a:grpSpLocks noChangeAspect="1"/>
          </p:cNvGrpSpPr>
          <p:nvPr/>
        </p:nvGrpSpPr>
        <p:grpSpPr>
          <a:xfrm>
            <a:off x="7398059" y="4961943"/>
            <a:ext cx="1390167" cy="1575024"/>
            <a:chOff x="6930877" y="4546315"/>
            <a:chExt cx="1759705" cy="1993701"/>
          </a:xfrm>
        </p:grpSpPr>
        <p:sp>
          <p:nvSpPr>
            <p:cNvPr id="230" name="Atom up on C5"/>
            <p:cNvSpPr txBox="1"/>
            <p:nvPr/>
          </p:nvSpPr>
          <p:spPr>
            <a:xfrm>
              <a:off x="7694749" y="5321130"/>
              <a:ext cx="241466" cy="448029"/>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sp>
          <p:nvSpPr>
            <p:cNvPr id="231" name="Atom O in ring"/>
            <p:cNvSpPr txBox="1"/>
            <p:nvPr/>
          </p:nvSpPr>
          <p:spPr>
            <a:xfrm>
              <a:off x="8418681" y="5329344"/>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cxnSp>
          <p:nvCxnSpPr>
            <p:cNvPr id="232" name="Bond, C5-O"/>
            <p:cNvCxnSpPr/>
            <p:nvPr/>
          </p:nvCxnSpPr>
          <p:spPr>
            <a:xfrm>
              <a:off x="7229650" y="553657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33" name="Bond, C5-O"/>
            <p:cNvCxnSpPr/>
            <p:nvPr/>
          </p:nvCxnSpPr>
          <p:spPr>
            <a:xfrm>
              <a:off x="7965285" y="553657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4" name="Atom O in ring"/>
            <p:cNvSpPr txBox="1"/>
            <p:nvPr/>
          </p:nvSpPr>
          <p:spPr>
            <a:xfrm>
              <a:off x="6930877" y="5329344"/>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237" name="Group 236"/>
            <p:cNvGrpSpPr/>
            <p:nvPr/>
          </p:nvGrpSpPr>
          <p:grpSpPr>
            <a:xfrm>
              <a:off x="7684823" y="4546315"/>
              <a:ext cx="271901" cy="811201"/>
              <a:chOff x="5286198" y="5329665"/>
              <a:chExt cx="271901" cy="811201"/>
            </a:xfrm>
          </p:grpSpPr>
          <p:cxnSp>
            <p:nvCxnSpPr>
              <p:cNvPr id="235"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36" name="Atom O in ring"/>
              <p:cNvSpPr txBox="1"/>
              <p:nvPr/>
            </p:nvSpPr>
            <p:spPr>
              <a:xfrm>
                <a:off x="5286198" y="5329665"/>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nvGrpSpPr>
            <p:cNvPr id="238" name="Group 237"/>
            <p:cNvGrpSpPr/>
            <p:nvPr/>
          </p:nvGrpSpPr>
          <p:grpSpPr>
            <a:xfrm flipV="1">
              <a:off x="7684823" y="5711673"/>
              <a:ext cx="271901" cy="828343"/>
              <a:chOff x="5286198" y="5312523"/>
              <a:chExt cx="271901" cy="828343"/>
            </a:xfrm>
          </p:grpSpPr>
          <p:cxnSp>
            <p:nvCxnSpPr>
              <p:cNvPr id="239"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40" name="Atom O in ring"/>
              <p:cNvSpPr txBox="1"/>
              <p:nvPr/>
            </p:nvSpPr>
            <p:spPr>
              <a:xfrm>
                <a:off x="5286198" y="531252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sp>
        <p:nvSpPr>
          <p:cNvPr id="294" name="TextBox 293"/>
          <p:cNvSpPr txBox="1"/>
          <p:nvPr/>
        </p:nvSpPr>
        <p:spPr>
          <a:xfrm>
            <a:off x="6280033" y="5084521"/>
            <a:ext cx="1446220" cy="523216"/>
          </a:xfrm>
          <a:prstGeom prst="rect">
            <a:avLst/>
          </a:prstGeom>
          <a:noFill/>
        </p:spPr>
        <p:txBody>
          <a:bodyPr wrap="none" lIns="91435" tIns="45718" rIns="91435" bIns="45718" rtlCol="0">
            <a:spAutoFit/>
          </a:bodyPr>
          <a:lstStyle/>
          <a:p>
            <a:r>
              <a:rPr lang="en-US" sz="2800" dirty="0" smtClean="0">
                <a:latin typeface="+mn-lt"/>
              </a:rPr>
              <a:t>methane</a:t>
            </a:r>
            <a:endParaRPr lang="en-US" sz="2800" dirty="0">
              <a:latin typeface="+mn-lt"/>
            </a:endParaRPr>
          </a:p>
        </p:txBody>
      </p:sp>
      <p:sp>
        <p:nvSpPr>
          <p:cNvPr id="291" name="TextBox 290"/>
          <p:cNvSpPr txBox="1"/>
          <p:nvPr/>
        </p:nvSpPr>
        <p:spPr>
          <a:xfrm>
            <a:off x="6280033" y="386518"/>
            <a:ext cx="1281110" cy="523216"/>
          </a:xfrm>
          <a:prstGeom prst="rect">
            <a:avLst/>
          </a:prstGeom>
          <a:noFill/>
        </p:spPr>
        <p:txBody>
          <a:bodyPr wrap="none" lIns="91435" tIns="45718" rIns="91435" bIns="45718" rtlCol="0">
            <a:spAutoFit/>
          </a:bodyPr>
          <a:lstStyle/>
          <a:p>
            <a:r>
              <a:rPr lang="en-US" sz="2800" dirty="0" smtClean="0">
                <a:latin typeface="+mn-lt"/>
              </a:rPr>
              <a:t>ethanol</a:t>
            </a:r>
            <a:endParaRPr lang="en-US" sz="2800" dirty="0">
              <a:latin typeface="+mn-lt"/>
            </a:endParaRPr>
          </a:p>
        </p:txBody>
      </p:sp>
      <p:grpSp>
        <p:nvGrpSpPr>
          <p:cNvPr id="316" name="Group 315"/>
          <p:cNvGrpSpPr>
            <a:grpSpLocks noChangeAspect="1"/>
          </p:cNvGrpSpPr>
          <p:nvPr/>
        </p:nvGrpSpPr>
        <p:grpSpPr>
          <a:xfrm>
            <a:off x="7101877" y="238207"/>
            <a:ext cx="1982528" cy="1575024"/>
            <a:chOff x="3000723" y="5368675"/>
            <a:chExt cx="2509530" cy="1993701"/>
          </a:xfrm>
        </p:grpSpPr>
        <p:sp>
          <p:nvSpPr>
            <p:cNvPr id="295" name="Atom up on C5"/>
            <p:cNvSpPr txBox="1"/>
            <p:nvPr/>
          </p:nvSpPr>
          <p:spPr>
            <a:xfrm>
              <a:off x="3764596" y="6143490"/>
              <a:ext cx="241466" cy="448029"/>
            </a:xfrm>
            <a:prstGeom prst="rect">
              <a:avLst/>
            </a:prstGeom>
            <a:noFill/>
          </p:spPr>
          <p:txBody>
            <a:bodyPr wrap="none" lIns="0" tIns="0" rIns="0" bIns="0" rtlCol="0">
              <a:spAutoFit/>
            </a:bodyPr>
            <a:lstStyle/>
            <a:p>
              <a:r>
                <a:rPr lang="en-US" sz="2300" dirty="0" smtClean="0">
                  <a:latin typeface="+mn-lt"/>
                </a:rPr>
                <a:t>C</a:t>
              </a:r>
              <a:endParaRPr lang="en-US" sz="2300" baseline="-25000" dirty="0" smtClean="0">
                <a:latin typeface="+mn-lt"/>
              </a:endParaRPr>
            </a:p>
          </p:txBody>
        </p:sp>
        <p:cxnSp>
          <p:nvCxnSpPr>
            <p:cNvPr id="296" name="Bond, C5-O"/>
            <p:cNvCxnSpPr/>
            <p:nvPr/>
          </p:nvCxnSpPr>
          <p:spPr>
            <a:xfrm>
              <a:off x="3299496"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7" name="Bond, C5-O"/>
            <p:cNvCxnSpPr/>
            <p:nvPr/>
          </p:nvCxnSpPr>
          <p:spPr>
            <a:xfrm>
              <a:off x="4035131"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98" name="Atom O in ring"/>
            <p:cNvSpPr txBox="1"/>
            <p:nvPr/>
          </p:nvSpPr>
          <p:spPr>
            <a:xfrm>
              <a:off x="3000723" y="6151704"/>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299" name="Group 298"/>
            <p:cNvGrpSpPr/>
            <p:nvPr/>
          </p:nvGrpSpPr>
          <p:grpSpPr>
            <a:xfrm>
              <a:off x="3754669" y="5368675"/>
              <a:ext cx="271901" cy="811201"/>
              <a:chOff x="5286198" y="5329665"/>
              <a:chExt cx="271901" cy="811201"/>
            </a:xfrm>
          </p:grpSpPr>
          <p:cxnSp>
            <p:nvCxnSpPr>
              <p:cNvPr id="300"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1" name="Atom O in ring"/>
              <p:cNvSpPr txBox="1"/>
              <p:nvPr/>
            </p:nvSpPr>
            <p:spPr>
              <a:xfrm>
                <a:off x="5286198" y="5329665"/>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nvGrpSpPr>
            <p:cNvPr id="302" name="Group 301"/>
            <p:cNvGrpSpPr/>
            <p:nvPr/>
          </p:nvGrpSpPr>
          <p:grpSpPr>
            <a:xfrm flipV="1">
              <a:off x="3754669" y="6534033"/>
              <a:ext cx="271901" cy="828343"/>
              <a:chOff x="5286198" y="5312523"/>
              <a:chExt cx="271901" cy="828343"/>
            </a:xfrm>
          </p:grpSpPr>
          <p:cxnSp>
            <p:nvCxnSpPr>
              <p:cNvPr id="303"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4" name="Atom O in ring"/>
              <p:cNvSpPr txBox="1"/>
              <p:nvPr/>
            </p:nvSpPr>
            <p:spPr>
              <a:xfrm>
                <a:off x="5286198" y="531252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sp>
          <p:nvSpPr>
            <p:cNvPr id="305" name="Atom up on C5"/>
            <p:cNvSpPr txBox="1"/>
            <p:nvPr/>
          </p:nvSpPr>
          <p:spPr>
            <a:xfrm flipH="1">
              <a:off x="4504936" y="6143490"/>
              <a:ext cx="241466" cy="448029"/>
            </a:xfrm>
            <a:prstGeom prst="rect">
              <a:avLst/>
            </a:prstGeom>
            <a:noFill/>
          </p:spPr>
          <p:txBody>
            <a:bodyPr wrap="none" lIns="0" tIns="0" rIns="0" bIns="0" rtlCol="0">
              <a:spAutoFit/>
            </a:bodyPr>
            <a:lstStyle/>
            <a:p>
              <a:r>
                <a:rPr lang="en-US" sz="2300" dirty="0" smtClean="0">
                  <a:solidFill>
                    <a:srgbClr val="FFFF00"/>
                  </a:solidFill>
                  <a:latin typeface="+mn-lt"/>
                </a:rPr>
                <a:t>C</a:t>
              </a:r>
              <a:endParaRPr lang="en-US" sz="2300" baseline="-25000" dirty="0" smtClean="0">
                <a:solidFill>
                  <a:srgbClr val="FFFF00"/>
                </a:solidFill>
                <a:latin typeface="+mn-lt"/>
              </a:endParaRPr>
            </a:p>
          </p:txBody>
        </p:sp>
        <p:cxnSp>
          <p:nvCxnSpPr>
            <p:cNvPr id="306" name="Bond, C5-O"/>
            <p:cNvCxnSpPr/>
            <p:nvPr/>
          </p:nvCxnSpPr>
          <p:spPr>
            <a:xfrm flipH="1">
              <a:off x="4785469" y="6358932"/>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7" name="Atom O in ring"/>
            <p:cNvSpPr txBox="1"/>
            <p:nvPr/>
          </p:nvSpPr>
          <p:spPr>
            <a:xfrm flipH="1">
              <a:off x="5238352" y="6151704"/>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nvGrpSpPr>
            <p:cNvPr id="308" name="Group 307"/>
            <p:cNvGrpSpPr/>
            <p:nvPr/>
          </p:nvGrpSpPr>
          <p:grpSpPr>
            <a:xfrm flipH="1">
              <a:off x="4484406" y="5368675"/>
              <a:ext cx="533659" cy="811201"/>
              <a:chOff x="5015431" y="5329665"/>
              <a:chExt cx="533659" cy="811201"/>
            </a:xfrm>
          </p:grpSpPr>
          <p:cxnSp>
            <p:nvCxnSpPr>
              <p:cNvPr id="309"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0" name="Atom O in ring"/>
              <p:cNvSpPr txBox="1"/>
              <p:nvPr/>
            </p:nvSpPr>
            <p:spPr>
              <a:xfrm>
                <a:off x="5015431" y="5329665"/>
                <a:ext cx="533659" cy="448029"/>
              </a:xfrm>
              <a:prstGeom prst="rect">
                <a:avLst/>
              </a:prstGeom>
              <a:noFill/>
            </p:spPr>
            <p:txBody>
              <a:bodyPr wrap="none" lIns="0" tIns="0" rIns="0" bIns="0" rtlCol="0">
                <a:spAutoFit/>
              </a:bodyPr>
              <a:lstStyle/>
              <a:p>
                <a:r>
                  <a:rPr lang="en-US" sz="2300" dirty="0" smtClean="0">
                    <a:latin typeface="+mn-lt"/>
                  </a:rPr>
                  <a:t>OH</a:t>
                </a:r>
                <a:endParaRPr lang="en-US" sz="2300" baseline="-25000" dirty="0" smtClean="0">
                  <a:latin typeface="+mn-lt"/>
                </a:endParaRPr>
              </a:p>
            </p:txBody>
          </p:sp>
        </p:grpSp>
        <p:grpSp>
          <p:nvGrpSpPr>
            <p:cNvPr id="311" name="Group 310"/>
            <p:cNvGrpSpPr/>
            <p:nvPr/>
          </p:nvGrpSpPr>
          <p:grpSpPr>
            <a:xfrm flipH="1" flipV="1">
              <a:off x="4484406" y="6534033"/>
              <a:ext cx="271901" cy="828343"/>
              <a:chOff x="5277189" y="5312523"/>
              <a:chExt cx="271901" cy="828343"/>
            </a:xfrm>
          </p:grpSpPr>
          <p:cxnSp>
            <p:nvCxnSpPr>
              <p:cNvPr id="312" name="Bond, C5-O"/>
              <p:cNvCxnSpPr/>
              <p:nvPr/>
            </p:nvCxnSpPr>
            <p:spPr>
              <a:xfrm rot="5400000">
                <a:off x="5209143" y="5932365"/>
                <a:ext cx="417002" cy="0"/>
              </a:xfrm>
              <a:prstGeom prst="line">
                <a:avLst/>
              </a:prstGeom>
              <a:ln w="28575"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3" name="Atom O in ring"/>
              <p:cNvSpPr txBox="1"/>
              <p:nvPr/>
            </p:nvSpPr>
            <p:spPr>
              <a:xfrm>
                <a:off x="5277189" y="5312523"/>
                <a:ext cx="271901" cy="448029"/>
              </a:xfrm>
              <a:prstGeom prst="rect">
                <a:avLst/>
              </a:prstGeom>
              <a:noFill/>
            </p:spPr>
            <p:txBody>
              <a:bodyPr wrap="none" lIns="0" tIns="0" rIns="0" bIns="0" rtlCol="0">
                <a:spAutoFit/>
              </a:bodyPr>
              <a:lstStyle/>
              <a:p>
                <a:r>
                  <a:rPr lang="en-US" sz="2300" dirty="0" smtClean="0">
                    <a:latin typeface="+mn-lt"/>
                  </a:rPr>
                  <a:t>H</a:t>
                </a:r>
                <a:endParaRPr lang="en-US" sz="2300" baseline="-25000" dirty="0" smtClean="0">
                  <a:latin typeface="+mn-lt"/>
                </a:endParaRPr>
              </a:p>
            </p:txBody>
          </p:sp>
        </p:grpSp>
      </p:grpSp>
    </p:spTree>
    <p:extLst>
      <p:ext uri="{BB962C8B-B14F-4D97-AF65-F5344CB8AC3E}">
        <p14:creationId xmlns:p14="http://schemas.microsoft.com/office/powerpoint/2010/main" val="3823978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Reduction and reoxidation of carbon compounds</a:t>
            </a:r>
            <a:endParaRPr lang="en-US" dirty="0"/>
          </a:p>
        </p:txBody>
      </p:sp>
      <p:sp>
        <p:nvSpPr>
          <p:cNvPr id="5" name="Text Placeholder 4"/>
          <p:cNvSpPr>
            <a:spLocks noGrp="1"/>
          </p:cNvSpPr>
          <p:nvPr>
            <p:ph type="body" sz="quarter" idx="13"/>
          </p:nvPr>
        </p:nvSpPr>
        <p:spPr>
          <a:xfrm>
            <a:off x="0" y="6457892"/>
            <a:ext cx="184720" cy="400105"/>
          </a:xfrm>
        </p:spPr>
        <p:txBody>
          <a:bodyPr/>
          <a:lstStyle/>
          <a:p>
            <a:endParaRPr lang="en-US" dirty="0"/>
          </a:p>
        </p:txBody>
      </p:sp>
      <p:sp>
        <p:nvSpPr>
          <p:cNvPr id="22" name="TextBox 21"/>
          <p:cNvSpPr txBox="1"/>
          <p:nvPr/>
        </p:nvSpPr>
        <p:spPr>
          <a:xfrm>
            <a:off x="134094"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sp>
        <p:nvSpPr>
          <p:cNvPr id="23" name="TextBox 22"/>
          <p:cNvSpPr txBox="1"/>
          <p:nvPr/>
        </p:nvSpPr>
        <p:spPr>
          <a:xfrm>
            <a:off x="7483712"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cxnSp>
        <p:nvCxnSpPr>
          <p:cNvPr id="25" name="Straight Arrow Connector 24"/>
          <p:cNvCxnSpPr/>
          <p:nvPr/>
        </p:nvCxnSpPr>
        <p:spPr>
          <a:xfrm>
            <a:off x="5638800"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736488"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3600203" y="3952874"/>
            <a:ext cx="1771639" cy="800101"/>
            <a:chOff x="3600203" y="3952874"/>
            <a:chExt cx="1771639" cy="800101"/>
          </a:xfrm>
        </p:grpSpPr>
        <p:sp>
          <p:nvSpPr>
            <p:cNvPr id="27" name="TextBox 26"/>
            <p:cNvSpPr txBox="1"/>
            <p:nvPr/>
          </p:nvSpPr>
          <p:spPr>
            <a:xfrm>
              <a:off x="3600203" y="4114800"/>
              <a:ext cx="1771639"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H    C    OH</a:t>
              </a:r>
              <a:endParaRPr lang="en-US" sz="2400" dirty="0">
                <a:latin typeface="Liberation Sans" pitchFamily="34" charset="0"/>
                <a:ea typeface="DejaVu Sans" pitchFamily="34" charset="0"/>
                <a:cs typeface="DejaVu Sans" pitchFamily="34" charset="0"/>
              </a:endParaRPr>
            </a:p>
          </p:txBody>
        </p:sp>
        <p:cxnSp>
          <p:nvCxnSpPr>
            <p:cNvPr id="29" name="Straight Connector 28"/>
            <p:cNvCxnSpPr/>
            <p:nvPr/>
          </p:nvCxnSpPr>
          <p:spPr>
            <a:xfrm>
              <a:off x="3962400"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24375"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4248150" y="4638675"/>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248150" y="4067174"/>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752600" y="4305300"/>
            <a:ext cx="1681037"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reduction</a:t>
            </a:r>
            <a:r>
              <a:rPr lang="en-US" sz="2400" dirty="0" smtClean="0">
                <a:latin typeface="+mn-lt"/>
                <a:ea typeface="DejaVu Sans" pitchFamily="34" charset="0"/>
                <a:cs typeface="DejaVu Sans" pitchFamily="34" charset="0"/>
              </a:rPr>
              <a:t>;</a:t>
            </a:r>
            <a:endParaRPr lang="en-US" sz="2400" i="1" dirty="0" smtClean="0">
              <a:latin typeface="+mn-lt"/>
              <a:ea typeface="DejaVu Sans" pitchFamily="34" charset="0"/>
              <a:cs typeface="DejaVu Sans" pitchFamily="34" charset="0"/>
            </a:endParaRPr>
          </a:p>
          <a:p>
            <a:pPr algn="ctr"/>
            <a:r>
              <a:rPr lang="en-US" sz="2400" dirty="0" smtClean="0">
                <a:latin typeface="+mn-lt"/>
                <a:ea typeface="DejaVu Sans" pitchFamily="34" charset="0"/>
                <a:cs typeface="DejaVu Sans" pitchFamily="34" charset="0"/>
              </a:rPr>
              <a:t>unfavorable</a:t>
            </a:r>
            <a:endParaRPr lang="en-US" sz="2400" dirty="0">
              <a:latin typeface="+mn-lt"/>
              <a:ea typeface="DejaVu Sans" pitchFamily="34" charset="0"/>
              <a:cs typeface="DejaVu Sans" pitchFamily="34" charset="0"/>
            </a:endParaRPr>
          </a:p>
        </p:txBody>
      </p:sp>
      <p:sp>
        <p:nvSpPr>
          <p:cNvPr id="34" name="TextBox 33"/>
          <p:cNvSpPr txBox="1"/>
          <p:nvPr/>
        </p:nvSpPr>
        <p:spPr>
          <a:xfrm>
            <a:off x="5755042" y="4305300"/>
            <a:ext cx="1407758"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oxidation</a:t>
            </a:r>
            <a:r>
              <a:rPr lang="en-US" sz="2400" dirty="0" smtClean="0">
                <a:latin typeface="+mn-lt"/>
                <a:ea typeface="DejaVu Sans" pitchFamily="34" charset="0"/>
                <a:cs typeface="DejaVu Sans" pitchFamily="34" charset="0"/>
              </a:rPr>
              <a:t>;</a:t>
            </a:r>
          </a:p>
          <a:p>
            <a:pPr algn="ctr"/>
            <a:r>
              <a:rPr lang="en-US" sz="2400" dirty="0" smtClean="0">
                <a:latin typeface="+mn-lt"/>
                <a:ea typeface="DejaVu Sans" pitchFamily="34" charset="0"/>
                <a:cs typeface="DejaVu Sans" pitchFamily="34" charset="0"/>
              </a:rPr>
              <a:t>favorable</a:t>
            </a:r>
            <a:endParaRPr lang="en-US" sz="2400" dirty="0">
              <a:latin typeface="+mn-lt"/>
              <a:ea typeface="DejaVu Sans" pitchFamily="34" charset="0"/>
              <a:cs typeface="DejaVu Sans" pitchFamily="34" charset="0"/>
            </a:endParaRPr>
          </a:p>
        </p:txBody>
      </p:sp>
      <p:sp>
        <p:nvSpPr>
          <p:cNvPr id="35" name="Explosion 2 34"/>
          <p:cNvSpPr/>
          <p:nvPr/>
        </p:nvSpPr>
        <p:spPr>
          <a:xfrm>
            <a:off x="5486400" y="1676400"/>
            <a:ext cx="2376354" cy="1697391"/>
          </a:xfrm>
          <a:prstGeom prst="irregularSeal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free</a:t>
            </a:r>
          </a:p>
          <a:p>
            <a:pPr algn="ctr"/>
            <a:r>
              <a:rPr lang="en-US" sz="2400" dirty="0" smtClean="0">
                <a:solidFill>
                  <a:schemeClr val="bg1"/>
                </a:solidFill>
              </a:rPr>
              <a:t>energy</a:t>
            </a:r>
            <a:endParaRPr lang="en-US" sz="2400" dirty="0">
              <a:solidFill>
                <a:schemeClr val="bg1"/>
              </a:solidFill>
            </a:endParaRPr>
          </a:p>
        </p:txBody>
      </p:sp>
      <p:sp>
        <p:nvSpPr>
          <p:cNvPr id="36" name="TextBox 35"/>
          <p:cNvSpPr txBox="1"/>
          <p:nvPr/>
        </p:nvSpPr>
        <p:spPr>
          <a:xfrm>
            <a:off x="3368071" y="4964221"/>
            <a:ext cx="2215670" cy="830997"/>
          </a:xfrm>
          <a:prstGeom prst="rect">
            <a:avLst/>
          </a:prstGeom>
          <a:noFill/>
        </p:spPr>
        <p:txBody>
          <a:bodyPr wrap="none" rtlCol="0">
            <a:spAutoFit/>
          </a:bodyPr>
          <a:lstStyle/>
          <a:p>
            <a:pPr algn="ctr"/>
            <a:r>
              <a:rPr lang="en-US" sz="2400" dirty="0" smtClean="0">
                <a:latin typeface="+mn-lt"/>
                <a:ea typeface="DejaVu Sans" pitchFamily="34" charset="0"/>
                <a:cs typeface="DejaVu Sans" pitchFamily="34" charset="0"/>
              </a:rPr>
              <a:t>carbon in a</a:t>
            </a:r>
          </a:p>
          <a:p>
            <a:pPr algn="ctr"/>
            <a:r>
              <a:rPr lang="en-US" sz="2400" dirty="0" smtClean="0">
                <a:latin typeface="+mn-lt"/>
                <a:ea typeface="DejaVu Sans" pitchFamily="34" charset="0"/>
                <a:cs typeface="DejaVu Sans" pitchFamily="34" charset="0"/>
              </a:rPr>
              <a:t>monosaccharide</a:t>
            </a:r>
            <a:endParaRPr lang="en-US" sz="2400" dirty="0">
              <a:latin typeface="+mn-lt"/>
              <a:ea typeface="DejaVu Sans" pitchFamily="34" charset="0"/>
              <a:cs typeface="DejaVu Sans" pitchFamily="34" charset="0"/>
            </a:endParaRPr>
          </a:p>
        </p:txBody>
      </p:sp>
      <p:sp>
        <p:nvSpPr>
          <p:cNvPr id="39" name="Arc 38"/>
          <p:cNvSpPr/>
          <p:nvPr/>
        </p:nvSpPr>
        <p:spPr>
          <a:xfrm>
            <a:off x="2286000" y="2162175"/>
            <a:ext cx="1076325" cy="2192655"/>
          </a:xfrm>
          <a:prstGeom prst="arc">
            <a:avLst>
              <a:gd name="adj1" fmla="val 5326085"/>
              <a:gd name="adj2" fmla="val 9162023"/>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a:off x="5562600" y="2152650"/>
            <a:ext cx="1076325" cy="2192655"/>
          </a:xfrm>
          <a:prstGeom prst="arc">
            <a:avLst>
              <a:gd name="adj1" fmla="val 1367494"/>
              <a:gd name="adj2" fmla="val 5362655"/>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1306481" y="1099323"/>
            <a:ext cx="2427319" cy="2405877"/>
            <a:chOff x="2000250" y="5151120"/>
            <a:chExt cx="1078230" cy="1068705"/>
          </a:xfrm>
        </p:grpSpPr>
        <p:sp>
          <p:nvSpPr>
            <p:cNvPr id="43" name="Oval 42"/>
            <p:cNvSpPr/>
            <p:nvPr/>
          </p:nvSpPr>
          <p:spPr>
            <a:xfrm>
              <a:off x="2240280" y="5379720"/>
              <a:ext cx="609600" cy="609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light</a:t>
              </a:r>
            </a:p>
            <a:p>
              <a:pPr algn="ctr"/>
              <a:r>
                <a:rPr lang="en-US" sz="2400" dirty="0" smtClean="0">
                  <a:solidFill>
                    <a:schemeClr val="bg1"/>
                  </a:solidFill>
                </a:rPr>
                <a:t>energy</a:t>
              </a:r>
              <a:endParaRPr lang="en-US" sz="2400" dirty="0">
                <a:solidFill>
                  <a:schemeClr val="bg1"/>
                </a:solidFill>
              </a:endParaRPr>
            </a:p>
          </p:txBody>
        </p:sp>
        <p:cxnSp>
          <p:nvCxnSpPr>
            <p:cNvPr id="44" name="Straight Connector 43"/>
            <p:cNvCxnSpPr/>
            <p:nvPr/>
          </p:nvCxnSpPr>
          <p:spPr>
            <a:xfrm>
              <a:off x="289560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0025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419350" y="524256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419350" y="6128385"/>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3600000">
              <a:off x="2196465" y="531794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800000">
              <a:off x="2048695" y="549783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3600000">
              <a:off x="2678430" y="60777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800000">
              <a:off x="2845250" y="5932171"/>
              <a:ext cx="182881"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9000000">
              <a:off x="2075629" y="5934073"/>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7200000">
              <a:off x="2240280" y="6058721"/>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9000000">
              <a:off x="2849878" y="54749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7200000">
              <a:off x="2687955" y="529291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7587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2"/>
            <a:ext cx="9144000" cy="1200329"/>
          </a:xfrm>
        </p:spPr>
        <p:txBody>
          <a:bodyPr/>
          <a:lstStyle/>
          <a:p>
            <a:r>
              <a:rPr lang="en-US" dirty="0" smtClean="0"/>
              <a:t>Recognize whether entropy increases or decreases for a given change.</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mbria" pitchFamily="18" charset="0"/>
              </a:rPr>
              <a:t>Entropy:  number of arrangements</a:t>
            </a:r>
            <a:endParaRPr lang="en-US" dirty="0"/>
          </a:p>
        </p:txBody>
      </p:sp>
      <p:sp>
        <p:nvSpPr>
          <p:cNvPr id="5" name="Text Placeholder 4"/>
          <p:cNvSpPr>
            <a:spLocks noGrp="1"/>
          </p:cNvSpPr>
          <p:nvPr>
            <p:ph type="body" sz="quarter" idx="13"/>
          </p:nvPr>
        </p:nvSpPr>
        <p:spPr>
          <a:xfrm>
            <a:off x="0" y="6457892"/>
            <a:ext cx="2355571" cy="400105"/>
          </a:xfrm>
        </p:spPr>
        <p:txBody>
          <a:bodyPr/>
          <a:lstStyle/>
          <a:p>
            <a:r>
              <a:rPr lang="en-US" dirty="0" smtClean="0">
                <a:latin typeface="Cambria" pitchFamily="18" charset="0"/>
              </a:rPr>
              <a:t>open clip art library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74620" y="1891770"/>
            <a:ext cx="5800847" cy="32916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9344" y="1898812"/>
            <a:ext cx="5800847" cy="3302795"/>
          </a:xfrm>
          <a:prstGeom prst="rect">
            <a:avLst/>
          </a:prstGeom>
        </p:spPr>
      </p:pic>
    </p:spTree>
    <p:extLst>
      <p:ext uri="{BB962C8B-B14F-4D97-AF65-F5344CB8AC3E}">
        <p14:creationId xmlns:p14="http://schemas.microsoft.com/office/powerpoint/2010/main" val="19359952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a:t>
            </a:r>
            <a:r>
              <a:rPr lang="en-US" dirty="0" smtClean="0"/>
              <a:t>1: </a:t>
            </a:r>
            <a:r>
              <a:rPr lang="en-US" dirty="0"/>
              <a:t>The Chemical Basis of Life</a:t>
            </a:r>
          </a:p>
        </p:txBody>
      </p:sp>
      <p:sp>
        <p:nvSpPr>
          <p:cNvPr id="8" name="Content Placeholder 7"/>
          <p:cNvSpPr>
            <a:spLocks noGrp="1"/>
          </p:cNvSpPr>
          <p:nvPr>
            <p:ph idx="1"/>
          </p:nvPr>
        </p:nvSpPr>
        <p:spPr>
          <a:xfrm>
            <a:off x="0" y="685801"/>
            <a:ext cx="9144000" cy="2640719"/>
          </a:xfrm>
        </p:spPr>
        <p:txBody>
          <a:bodyPr/>
          <a:lstStyle/>
          <a:p>
            <a:r>
              <a:rPr lang="en-US" dirty="0"/>
              <a:t>1</a:t>
            </a:r>
            <a:r>
              <a:rPr lang="en-US" dirty="0" smtClean="0"/>
              <a:t>.1  What is Biochemistry?</a:t>
            </a:r>
          </a:p>
          <a:p>
            <a:r>
              <a:rPr lang="en-US" dirty="0"/>
              <a:t>1.2  Biological Molecules</a:t>
            </a:r>
          </a:p>
          <a:p>
            <a:r>
              <a:rPr lang="en-US" dirty="0"/>
              <a:t>1.3  Energy and Metabolism</a:t>
            </a:r>
          </a:p>
          <a:p>
            <a:r>
              <a:rPr lang="en-US" dirty="0"/>
              <a:t>1.4  The Origin and Evolution of Life</a:t>
            </a:r>
          </a:p>
        </p:txBody>
      </p:sp>
      <p:sp>
        <p:nvSpPr>
          <p:cNvPr id="9" name="Text Placeholder 8"/>
          <p:cNvSpPr>
            <a:spLocks noGrp="1"/>
          </p:cNvSpPr>
          <p:nvPr>
            <p:ph type="body" sz="quarter" idx="13"/>
          </p:nvPr>
        </p:nvSpPr>
        <p:spPr>
          <a:xfrm>
            <a:off x="1" y="6457890"/>
            <a:ext cx="184691" cy="397168"/>
          </a:xfrm>
        </p:spPr>
        <p:txBody>
          <a:bodyPr/>
          <a:lstStyle/>
          <a:p>
            <a:endParaRPr lang="en-US"/>
          </a:p>
        </p:txBody>
      </p:sp>
    </p:spTree>
    <p:extLst>
      <p:ext uri="{BB962C8B-B14F-4D97-AF65-F5344CB8AC3E}">
        <p14:creationId xmlns:p14="http://schemas.microsoft.com/office/powerpoint/2010/main" val="808052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2"/>
            <a:ext cx="9144000" cy="1755032"/>
          </a:xfrm>
        </p:spPr>
        <p:txBody>
          <a:bodyPr/>
          <a:lstStyle/>
          <a:p>
            <a:r>
              <a:rPr lang="en-US" dirty="0" smtClean="0">
                <a:latin typeface="Cambria" pitchFamily="18" charset="0"/>
              </a:rPr>
              <a:t>Understand the meanings of enthalpy, entropy, and free energy and how they are related.</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1"/>
            <a:ext cx="9144000" cy="1754322"/>
          </a:xfrm>
        </p:spPr>
        <p:txBody>
          <a:bodyPr/>
          <a:lstStyle/>
          <a:p>
            <a:r>
              <a:rPr lang="en-US" dirty="0" smtClean="0"/>
              <a:t>Predict whether a process will be spontaneous or not using the change in free energy, </a:t>
            </a:r>
            <a:r>
              <a:rPr lang="en-US" dirty="0" smtClean="0">
                <a:latin typeface="Symbol" pitchFamily="18" charset="2"/>
              </a:rPr>
              <a:t>D</a:t>
            </a:r>
            <a:r>
              <a:rPr lang="en-US" i="1" dirty="0" smtClean="0"/>
              <a:t>G</a:t>
            </a:r>
            <a:r>
              <a:rPr lang="en-US" dirty="0" smtClean="0"/>
              <a:t>, given by </a:t>
            </a:r>
            <a:r>
              <a:rPr lang="en-US" dirty="0">
                <a:latin typeface="Symbol" pitchFamily="18" charset="2"/>
              </a:rPr>
              <a:t>D</a:t>
            </a:r>
            <a:r>
              <a:rPr lang="en-US" i="1" dirty="0" smtClean="0"/>
              <a:t>G</a:t>
            </a:r>
            <a:r>
              <a:rPr lang="en-US" dirty="0" smtClean="0"/>
              <a:t> = </a:t>
            </a:r>
            <a:r>
              <a:rPr lang="en-US" dirty="0">
                <a:latin typeface="Symbol" pitchFamily="18" charset="2"/>
              </a:rPr>
              <a:t>D</a:t>
            </a:r>
            <a:r>
              <a:rPr lang="en-US" i="1" dirty="0" smtClean="0"/>
              <a:t>H</a:t>
            </a:r>
            <a:r>
              <a:rPr lang="en-US" dirty="0" smtClean="0"/>
              <a:t> – </a:t>
            </a:r>
            <a:r>
              <a:rPr lang="en-US" i="1" dirty="0" smtClean="0"/>
              <a:t>T</a:t>
            </a:r>
            <a:r>
              <a:rPr lang="en-US" dirty="0" smtClean="0">
                <a:latin typeface="Symbol" pitchFamily="18" charset="2"/>
              </a:rPr>
              <a:t>D</a:t>
            </a:r>
            <a:r>
              <a:rPr lang="en-US" i="1" dirty="0" smtClean="0"/>
              <a:t>S</a:t>
            </a:r>
            <a:r>
              <a:rPr lang="en-US" dirty="0" smtClean="0"/>
              <a:t>.</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dirty="0" smtClean="0"/>
              <a:t>Sample Calculation 1-1</a:t>
            </a:r>
            <a:endParaRPr lang="en-US" dirty="0"/>
          </a:p>
        </p:txBody>
      </p:sp>
      <p:sp>
        <p:nvSpPr>
          <p:cNvPr id="6" name="Content Placeholder 5"/>
          <p:cNvSpPr>
            <a:spLocks noGrp="1"/>
          </p:cNvSpPr>
          <p:nvPr>
            <p:ph idx="1"/>
          </p:nvPr>
        </p:nvSpPr>
        <p:spPr>
          <a:xfrm>
            <a:off x="0" y="533402"/>
            <a:ext cx="9144000" cy="1755032"/>
          </a:xfrm>
        </p:spPr>
        <p:txBody>
          <a:bodyPr/>
          <a:lstStyle/>
          <a:p>
            <a:r>
              <a:rPr lang="en-US" dirty="0" smtClean="0"/>
              <a:t>Calculate </a:t>
            </a:r>
            <a:r>
              <a:rPr lang="en-US" dirty="0" smtClean="0"/>
              <a:t>the free energy change for the reaction A </a:t>
            </a:r>
            <a:r>
              <a:rPr lang="en-US" dirty="0" smtClean="0">
                <a:sym typeface="Symbol"/>
              </a:rPr>
              <a:t></a:t>
            </a:r>
            <a:r>
              <a:rPr lang="en-US" dirty="0" smtClean="0">
                <a:sym typeface="Wingdings" pitchFamily="2" charset="2"/>
              </a:rPr>
              <a:t> B at </a:t>
            </a:r>
            <a:r>
              <a:rPr lang="en-US" dirty="0" smtClean="0">
                <a:sym typeface="Wingdings" pitchFamily="2" charset="2"/>
              </a:rPr>
              <a:t>25°C</a:t>
            </a:r>
            <a:r>
              <a:rPr lang="en-US" dirty="0"/>
              <a:t> </a:t>
            </a:r>
            <a:r>
              <a:rPr lang="en-US" dirty="0" smtClean="0"/>
              <a:t>using </a:t>
            </a:r>
            <a:r>
              <a:rPr lang="en-US" dirty="0"/>
              <a:t>the information below</a:t>
            </a:r>
            <a:r>
              <a:rPr lang="en-US" dirty="0" smtClean="0">
                <a:sym typeface="Wingdings" pitchFamily="2" charset="2"/>
              </a:rPr>
              <a:t>.  Does this </a:t>
            </a:r>
            <a:r>
              <a:rPr lang="en-US" dirty="0" smtClean="0">
                <a:sym typeface="Wingdings" pitchFamily="2" charset="2"/>
              </a:rPr>
              <a:t>reaction </a:t>
            </a:r>
            <a:r>
              <a:rPr lang="en-US" dirty="0" smtClean="0">
                <a:sym typeface="Wingdings" pitchFamily="2" charset="2"/>
              </a:rPr>
              <a:t>occur spontaneously?</a:t>
            </a:r>
            <a:endParaRPr lang="en-US" dirty="0"/>
          </a:p>
        </p:txBody>
      </p:sp>
      <p:sp>
        <p:nvSpPr>
          <p:cNvPr id="10" name="Text Placeholder 9"/>
          <p:cNvSpPr>
            <a:spLocks noGrp="1"/>
          </p:cNvSpPr>
          <p:nvPr>
            <p:ph type="body" sz="quarter" idx="13"/>
          </p:nvPr>
        </p:nvSpPr>
        <p:spPr>
          <a:xfrm>
            <a:off x="1" y="6457890"/>
            <a:ext cx="2222073" cy="400105"/>
          </a:xfrm>
        </p:spPr>
        <p:txBody>
          <a:bodyPr/>
          <a:lstStyle/>
          <a:p>
            <a:r>
              <a:rPr lang="en-US" dirty="0">
                <a:latin typeface="Symbol" pitchFamily="18" charset="2"/>
              </a:rPr>
              <a:t>D</a:t>
            </a:r>
            <a:r>
              <a:rPr lang="en-US" i="1" dirty="0"/>
              <a:t>G°</a:t>
            </a:r>
            <a:r>
              <a:rPr lang="en-US" dirty="0"/>
              <a:t> = -7.35 kJ/</a:t>
            </a:r>
            <a:r>
              <a:rPr lang="en-US" dirty="0" err="1"/>
              <a:t>mol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14473407"/>
              </p:ext>
            </p:extLst>
          </p:nvPr>
        </p:nvGraphicFramePr>
        <p:xfrm>
          <a:off x="477967" y="3124200"/>
          <a:ext cx="8188071" cy="1756266"/>
        </p:xfrm>
        <a:graphic>
          <a:graphicData uri="http://schemas.openxmlformats.org/drawingml/2006/table">
            <a:tbl>
              <a:tblPr firstRow="1" bandRow="1">
                <a:tableStyleId>{2D5ABB26-0587-4C30-8999-92F81FD0307C}</a:tableStyleId>
              </a:tblPr>
              <a:tblGrid>
                <a:gridCol w="525780"/>
                <a:gridCol w="3631311"/>
                <a:gridCol w="4030980"/>
              </a:tblGrid>
              <a:tr h="585422">
                <a:tc>
                  <a:txBody>
                    <a:bodyPr/>
                    <a:lstStyle/>
                    <a:p>
                      <a:endParaRPr lang="en-US" sz="3200" dirty="0">
                        <a:latin typeface="+mn-lt"/>
                      </a:endParaRPr>
                    </a:p>
                  </a:txBody>
                  <a:tcPr>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latin typeface="+mn-lt"/>
                        </a:rPr>
                        <a:t>Enthalpy/ (kJ/mol)</a:t>
                      </a:r>
                      <a:endParaRPr lang="en-US" sz="3200" b="0" dirty="0">
                        <a:latin typeface="+mn-l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latin typeface="+mn-lt"/>
                        </a:rPr>
                        <a:t>Entropy / (J/(mol∙K))</a:t>
                      </a:r>
                      <a:endParaRPr lang="en-US" sz="3200" b="0" dirty="0">
                        <a:latin typeface="+mn-lt"/>
                      </a:endParaRPr>
                    </a:p>
                  </a:txBody>
                  <a:tcPr>
                    <a:lnL w="12700"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85422">
                <a:tc>
                  <a:txBody>
                    <a:bodyPr/>
                    <a:lstStyle/>
                    <a:p>
                      <a:pPr algn="ctr"/>
                      <a:r>
                        <a:rPr lang="en-US" sz="3200" dirty="0" smtClean="0">
                          <a:latin typeface="+mn-lt"/>
                        </a:rPr>
                        <a:t>A</a:t>
                      </a:r>
                      <a:endParaRPr lang="en-US" sz="3200" dirty="0">
                        <a:latin typeface="+mn-lt"/>
                      </a:endParaRPr>
                    </a:p>
                  </a:txBody>
                  <a:tcP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latin typeface="+mn-lt"/>
                        </a:rPr>
                        <a:t>70</a:t>
                      </a:r>
                      <a:endParaRPr lang="en-US" sz="3200" dirty="0">
                        <a:latin typeface="+mn-l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latin typeface="+mn-lt"/>
                        </a:rPr>
                        <a:t>33</a:t>
                      </a:r>
                      <a:endParaRPr lang="en-US" sz="3200" dirty="0">
                        <a:latin typeface="+mn-lt"/>
                      </a:endParaRPr>
                    </a:p>
                  </a:txBody>
                  <a:tcPr>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85422">
                <a:tc>
                  <a:txBody>
                    <a:bodyPr/>
                    <a:lstStyle/>
                    <a:p>
                      <a:pPr algn="ctr"/>
                      <a:r>
                        <a:rPr lang="en-US" sz="3200" dirty="0" smtClean="0">
                          <a:latin typeface="+mn-lt"/>
                        </a:rPr>
                        <a:t>B</a:t>
                      </a:r>
                      <a:endParaRPr lang="en-US" sz="3200" dirty="0">
                        <a:latin typeface="+mn-lt"/>
                      </a:endParaRPr>
                    </a:p>
                  </a:txBody>
                  <a:tcPr>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3200" dirty="0" smtClean="0">
                          <a:latin typeface="+mn-lt"/>
                        </a:rPr>
                        <a:t>85</a:t>
                      </a:r>
                      <a:endParaRPr lang="en-US" sz="3200" dirty="0">
                        <a:latin typeface="+mn-lt"/>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3200" dirty="0" smtClean="0">
                          <a:latin typeface="+mn-lt"/>
                        </a:rPr>
                        <a:t>108</a:t>
                      </a:r>
                      <a:endParaRPr lang="en-US" sz="3200" dirty="0">
                        <a:latin typeface="+mn-lt"/>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Reduction and reoxidation of carbon compounds</a:t>
            </a:r>
            <a:endParaRPr lang="en-US" dirty="0"/>
          </a:p>
        </p:txBody>
      </p:sp>
      <p:sp>
        <p:nvSpPr>
          <p:cNvPr id="5" name="Text Placeholder 4"/>
          <p:cNvSpPr>
            <a:spLocks noGrp="1"/>
          </p:cNvSpPr>
          <p:nvPr>
            <p:ph type="body" sz="quarter" idx="13"/>
          </p:nvPr>
        </p:nvSpPr>
        <p:spPr>
          <a:xfrm>
            <a:off x="0" y="6457892"/>
            <a:ext cx="184720" cy="400105"/>
          </a:xfrm>
        </p:spPr>
        <p:txBody>
          <a:bodyPr/>
          <a:lstStyle/>
          <a:p>
            <a:endParaRPr lang="en-US" dirty="0"/>
          </a:p>
        </p:txBody>
      </p:sp>
      <p:sp>
        <p:nvSpPr>
          <p:cNvPr id="22" name="TextBox 21"/>
          <p:cNvSpPr txBox="1"/>
          <p:nvPr/>
        </p:nvSpPr>
        <p:spPr>
          <a:xfrm>
            <a:off x="152400"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sp>
        <p:nvSpPr>
          <p:cNvPr id="23" name="TextBox 22"/>
          <p:cNvSpPr txBox="1"/>
          <p:nvPr/>
        </p:nvSpPr>
        <p:spPr>
          <a:xfrm>
            <a:off x="7483712" y="4114800"/>
            <a:ext cx="1584088"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O = C = O</a:t>
            </a:r>
            <a:endParaRPr lang="en-US" sz="2400" dirty="0">
              <a:latin typeface="Liberation Sans" pitchFamily="34" charset="0"/>
              <a:ea typeface="DejaVu Sans" pitchFamily="34" charset="0"/>
              <a:cs typeface="DejaVu Sans" pitchFamily="34" charset="0"/>
            </a:endParaRPr>
          </a:p>
        </p:txBody>
      </p:sp>
      <p:cxnSp>
        <p:nvCxnSpPr>
          <p:cNvPr id="25" name="Straight Arrow Connector 24"/>
          <p:cNvCxnSpPr/>
          <p:nvPr/>
        </p:nvCxnSpPr>
        <p:spPr>
          <a:xfrm>
            <a:off x="5638800"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736488" y="4345632"/>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600203" y="4114800"/>
            <a:ext cx="1771639" cy="461665"/>
          </a:xfrm>
          <a:prstGeom prst="rect">
            <a:avLst/>
          </a:prstGeom>
          <a:noFill/>
        </p:spPr>
        <p:txBody>
          <a:bodyPr wrap="none" rtlCol="0">
            <a:spAutoFit/>
          </a:bodyPr>
          <a:lstStyle/>
          <a:p>
            <a:r>
              <a:rPr lang="en-US" sz="2400" dirty="0" smtClean="0">
                <a:latin typeface="Liberation Sans" pitchFamily="34" charset="0"/>
                <a:ea typeface="DejaVu Sans" pitchFamily="34" charset="0"/>
                <a:cs typeface="DejaVu Sans" pitchFamily="34" charset="0"/>
              </a:rPr>
              <a:t>H    C    OH</a:t>
            </a:r>
            <a:endParaRPr lang="en-US" sz="2400" dirty="0">
              <a:latin typeface="Liberation Sans" pitchFamily="34" charset="0"/>
              <a:ea typeface="DejaVu Sans" pitchFamily="34" charset="0"/>
              <a:cs typeface="DejaVu Sans" pitchFamily="34" charset="0"/>
            </a:endParaRPr>
          </a:p>
        </p:txBody>
      </p:sp>
      <p:cxnSp>
        <p:nvCxnSpPr>
          <p:cNvPr id="29" name="Straight Connector 28"/>
          <p:cNvCxnSpPr/>
          <p:nvPr/>
        </p:nvCxnSpPr>
        <p:spPr>
          <a:xfrm>
            <a:off x="3962400"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24375" y="4345632"/>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4248150" y="4638675"/>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248150" y="4067174"/>
            <a:ext cx="22860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752600" y="4305300"/>
            <a:ext cx="1681037"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reduction</a:t>
            </a:r>
            <a:r>
              <a:rPr lang="en-US" sz="2400" dirty="0" smtClean="0">
                <a:latin typeface="+mn-lt"/>
                <a:ea typeface="DejaVu Sans" pitchFamily="34" charset="0"/>
                <a:cs typeface="DejaVu Sans" pitchFamily="34" charset="0"/>
              </a:rPr>
              <a:t>;</a:t>
            </a:r>
            <a:endParaRPr lang="en-US" sz="2400" i="1" dirty="0" smtClean="0">
              <a:latin typeface="+mn-lt"/>
              <a:ea typeface="DejaVu Sans" pitchFamily="34" charset="0"/>
              <a:cs typeface="DejaVu Sans" pitchFamily="34" charset="0"/>
            </a:endParaRPr>
          </a:p>
          <a:p>
            <a:pPr algn="ctr"/>
            <a:r>
              <a:rPr lang="en-US" sz="2400" dirty="0" smtClean="0">
                <a:latin typeface="+mn-lt"/>
                <a:ea typeface="DejaVu Sans" pitchFamily="34" charset="0"/>
                <a:cs typeface="DejaVu Sans" pitchFamily="34" charset="0"/>
              </a:rPr>
              <a:t>unfavorable</a:t>
            </a:r>
            <a:endParaRPr lang="en-US" sz="2400" dirty="0">
              <a:latin typeface="+mn-lt"/>
              <a:ea typeface="DejaVu Sans" pitchFamily="34" charset="0"/>
              <a:cs typeface="DejaVu Sans" pitchFamily="34" charset="0"/>
            </a:endParaRPr>
          </a:p>
        </p:txBody>
      </p:sp>
      <p:sp>
        <p:nvSpPr>
          <p:cNvPr id="34" name="TextBox 33"/>
          <p:cNvSpPr txBox="1"/>
          <p:nvPr/>
        </p:nvSpPr>
        <p:spPr>
          <a:xfrm>
            <a:off x="5755042" y="4305300"/>
            <a:ext cx="1407758" cy="830997"/>
          </a:xfrm>
          <a:prstGeom prst="rect">
            <a:avLst/>
          </a:prstGeom>
          <a:noFill/>
        </p:spPr>
        <p:txBody>
          <a:bodyPr wrap="none" rtlCol="0">
            <a:spAutoFit/>
          </a:bodyPr>
          <a:lstStyle/>
          <a:p>
            <a:pPr algn="ctr"/>
            <a:r>
              <a:rPr lang="en-US" sz="2400" i="1" dirty="0" smtClean="0">
                <a:latin typeface="+mn-lt"/>
                <a:ea typeface="DejaVu Sans" pitchFamily="34" charset="0"/>
                <a:cs typeface="DejaVu Sans" pitchFamily="34" charset="0"/>
              </a:rPr>
              <a:t>oxidation</a:t>
            </a:r>
            <a:r>
              <a:rPr lang="en-US" sz="2400" dirty="0" smtClean="0">
                <a:latin typeface="+mn-lt"/>
                <a:ea typeface="DejaVu Sans" pitchFamily="34" charset="0"/>
                <a:cs typeface="DejaVu Sans" pitchFamily="34" charset="0"/>
              </a:rPr>
              <a:t>;</a:t>
            </a:r>
          </a:p>
          <a:p>
            <a:pPr algn="ctr"/>
            <a:r>
              <a:rPr lang="en-US" sz="2400" dirty="0" smtClean="0">
                <a:latin typeface="+mn-lt"/>
                <a:ea typeface="DejaVu Sans" pitchFamily="34" charset="0"/>
                <a:cs typeface="DejaVu Sans" pitchFamily="34" charset="0"/>
              </a:rPr>
              <a:t>favorable</a:t>
            </a:r>
            <a:endParaRPr lang="en-US" sz="2400" dirty="0">
              <a:latin typeface="+mn-lt"/>
              <a:ea typeface="DejaVu Sans" pitchFamily="34" charset="0"/>
              <a:cs typeface="DejaVu Sans" pitchFamily="34" charset="0"/>
            </a:endParaRPr>
          </a:p>
        </p:txBody>
      </p:sp>
      <p:sp>
        <p:nvSpPr>
          <p:cNvPr id="35" name="Explosion 2 34"/>
          <p:cNvSpPr/>
          <p:nvPr/>
        </p:nvSpPr>
        <p:spPr>
          <a:xfrm>
            <a:off x="5486400" y="1676400"/>
            <a:ext cx="2376354" cy="1697391"/>
          </a:xfrm>
          <a:prstGeom prst="irregularSeal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free</a:t>
            </a:r>
          </a:p>
          <a:p>
            <a:pPr algn="ctr"/>
            <a:r>
              <a:rPr lang="en-US" sz="2400" dirty="0" smtClean="0">
                <a:solidFill>
                  <a:schemeClr val="bg1"/>
                </a:solidFill>
              </a:rPr>
              <a:t>energy</a:t>
            </a:r>
            <a:endParaRPr lang="en-US" sz="2400" dirty="0">
              <a:solidFill>
                <a:schemeClr val="bg1"/>
              </a:solidFill>
            </a:endParaRPr>
          </a:p>
        </p:txBody>
      </p:sp>
      <p:sp>
        <p:nvSpPr>
          <p:cNvPr id="36" name="TextBox 35"/>
          <p:cNvSpPr txBox="1"/>
          <p:nvPr/>
        </p:nvSpPr>
        <p:spPr>
          <a:xfrm>
            <a:off x="3368071" y="4964221"/>
            <a:ext cx="2215670" cy="830997"/>
          </a:xfrm>
          <a:prstGeom prst="rect">
            <a:avLst/>
          </a:prstGeom>
          <a:noFill/>
        </p:spPr>
        <p:txBody>
          <a:bodyPr wrap="none" rtlCol="0">
            <a:spAutoFit/>
          </a:bodyPr>
          <a:lstStyle/>
          <a:p>
            <a:pPr algn="ctr"/>
            <a:r>
              <a:rPr lang="en-US" sz="2400" dirty="0" smtClean="0">
                <a:latin typeface="+mn-lt"/>
                <a:ea typeface="DejaVu Sans" pitchFamily="34" charset="0"/>
                <a:cs typeface="DejaVu Sans" pitchFamily="34" charset="0"/>
              </a:rPr>
              <a:t>carbon in a</a:t>
            </a:r>
          </a:p>
          <a:p>
            <a:pPr algn="ctr"/>
            <a:r>
              <a:rPr lang="en-US" sz="2400" dirty="0" smtClean="0">
                <a:latin typeface="+mn-lt"/>
                <a:ea typeface="DejaVu Sans" pitchFamily="34" charset="0"/>
                <a:cs typeface="DejaVu Sans" pitchFamily="34" charset="0"/>
              </a:rPr>
              <a:t>monosaccharide</a:t>
            </a:r>
            <a:endParaRPr lang="en-US" sz="2400" dirty="0">
              <a:latin typeface="+mn-lt"/>
              <a:ea typeface="DejaVu Sans" pitchFamily="34" charset="0"/>
              <a:cs typeface="DejaVu Sans" pitchFamily="34" charset="0"/>
            </a:endParaRPr>
          </a:p>
        </p:txBody>
      </p:sp>
      <p:sp>
        <p:nvSpPr>
          <p:cNvPr id="39" name="Arc 38"/>
          <p:cNvSpPr/>
          <p:nvPr/>
        </p:nvSpPr>
        <p:spPr>
          <a:xfrm>
            <a:off x="2286000" y="2162175"/>
            <a:ext cx="1076325" cy="2192655"/>
          </a:xfrm>
          <a:prstGeom prst="arc">
            <a:avLst>
              <a:gd name="adj1" fmla="val 5326085"/>
              <a:gd name="adj2" fmla="val 9162023"/>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a:off x="5562600" y="2152650"/>
            <a:ext cx="1076325" cy="2192655"/>
          </a:xfrm>
          <a:prstGeom prst="arc">
            <a:avLst>
              <a:gd name="adj1" fmla="val 1367494"/>
              <a:gd name="adj2" fmla="val 5362655"/>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1306481" y="1099323"/>
            <a:ext cx="2427319" cy="2405877"/>
            <a:chOff x="2000250" y="5151120"/>
            <a:chExt cx="1078230" cy="1068705"/>
          </a:xfrm>
        </p:grpSpPr>
        <p:sp>
          <p:nvSpPr>
            <p:cNvPr id="43" name="Oval 42"/>
            <p:cNvSpPr/>
            <p:nvPr/>
          </p:nvSpPr>
          <p:spPr>
            <a:xfrm>
              <a:off x="2240280" y="5379720"/>
              <a:ext cx="609600" cy="609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2400" dirty="0" smtClean="0">
                  <a:solidFill>
                    <a:schemeClr val="bg1"/>
                  </a:solidFill>
                </a:rPr>
                <a:t>light</a:t>
              </a:r>
            </a:p>
            <a:p>
              <a:pPr algn="ctr"/>
              <a:r>
                <a:rPr lang="en-US" sz="2400" dirty="0" smtClean="0">
                  <a:solidFill>
                    <a:schemeClr val="bg1"/>
                  </a:solidFill>
                </a:rPr>
                <a:t>energy</a:t>
              </a:r>
              <a:endParaRPr lang="en-US" sz="2400" dirty="0">
                <a:solidFill>
                  <a:schemeClr val="bg1"/>
                </a:solidFill>
              </a:endParaRPr>
            </a:p>
          </p:txBody>
        </p:sp>
        <p:cxnSp>
          <p:nvCxnSpPr>
            <p:cNvPr id="44" name="Straight Connector 43"/>
            <p:cNvCxnSpPr/>
            <p:nvPr/>
          </p:nvCxnSpPr>
          <p:spPr>
            <a:xfrm>
              <a:off x="289560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00250" y="571500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419350" y="524256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419350" y="6128385"/>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3600000">
              <a:off x="2196465" y="531794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800000">
              <a:off x="2048695" y="549783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3600000">
              <a:off x="2678430" y="60777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800000">
              <a:off x="2845250" y="5932171"/>
              <a:ext cx="182881"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9000000">
              <a:off x="2075629" y="5934073"/>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7200000">
              <a:off x="2240280" y="6058721"/>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9000000">
              <a:off x="2849878" y="547497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7200000">
              <a:off x="2687955" y="5292910"/>
              <a:ext cx="182880" cy="0"/>
            </a:xfrm>
            <a:prstGeom prst="line">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27020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a:t>
            </a:r>
            <a:r>
              <a:rPr lang="en-US" dirty="0" smtClean="0"/>
              <a:t>1: </a:t>
            </a:r>
            <a:r>
              <a:rPr lang="en-US" dirty="0"/>
              <a:t>The Chemical Basis of Life</a:t>
            </a:r>
          </a:p>
        </p:txBody>
      </p:sp>
      <p:sp>
        <p:nvSpPr>
          <p:cNvPr id="8" name="Content Placeholder 7"/>
          <p:cNvSpPr>
            <a:spLocks noGrp="1"/>
          </p:cNvSpPr>
          <p:nvPr>
            <p:ph idx="1"/>
          </p:nvPr>
        </p:nvSpPr>
        <p:spPr>
          <a:xfrm>
            <a:off x="0" y="685801"/>
            <a:ext cx="9144000" cy="2640719"/>
          </a:xfrm>
        </p:spPr>
        <p:txBody>
          <a:bodyPr/>
          <a:lstStyle/>
          <a:p>
            <a:r>
              <a:rPr lang="en-US" dirty="0">
                <a:solidFill>
                  <a:schemeClr val="tx1">
                    <a:lumMod val="65000"/>
                  </a:schemeClr>
                </a:solidFill>
              </a:rPr>
              <a:t>1</a:t>
            </a:r>
            <a:r>
              <a:rPr lang="en-US" dirty="0" smtClean="0">
                <a:solidFill>
                  <a:schemeClr val="tx1">
                    <a:lumMod val="65000"/>
                  </a:schemeClr>
                </a:solidFill>
              </a:rPr>
              <a:t>.1  What is Biochemistry?</a:t>
            </a:r>
          </a:p>
          <a:p>
            <a:r>
              <a:rPr lang="en-US" dirty="0">
                <a:solidFill>
                  <a:schemeClr val="tx1">
                    <a:lumMod val="65000"/>
                  </a:schemeClr>
                </a:solidFill>
              </a:rPr>
              <a:t>1.2  Biological Molecules</a:t>
            </a:r>
          </a:p>
          <a:p>
            <a:r>
              <a:rPr lang="en-US" dirty="0">
                <a:solidFill>
                  <a:schemeClr val="tx1">
                    <a:lumMod val="65000"/>
                  </a:schemeClr>
                </a:solidFill>
              </a:rPr>
              <a:t>1.3  Energy and Metabolism</a:t>
            </a:r>
          </a:p>
          <a:p>
            <a:r>
              <a:rPr lang="en-US" dirty="0"/>
              <a:t>1.4  The Origin and Evolution of </a:t>
            </a:r>
            <a:r>
              <a:rPr lang="en-US" dirty="0" smtClean="0"/>
              <a:t>Life</a:t>
            </a:r>
            <a:endParaRPr lang="en-US" dirty="0"/>
          </a:p>
        </p:txBody>
      </p:sp>
      <p:sp>
        <p:nvSpPr>
          <p:cNvPr id="9" name="Text Placeholder 8"/>
          <p:cNvSpPr>
            <a:spLocks noGrp="1"/>
          </p:cNvSpPr>
          <p:nvPr>
            <p:ph type="body" sz="quarter" idx="13"/>
          </p:nvPr>
        </p:nvSpPr>
        <p:spPr>
          <a:xfrm>
            <a:off x="1" y="6457890"/>
            <a:ext cx="184691" cy="397168"/>
          </a:xfrm>
        </p:spPr>
        <p:txBody>
          <a:bodyPr/>
          <a:lstStyle/>
          <a:p>
            <a:endParaRPr lang="en-US"/>
          </a:p>
        </p:txBody>
      </p:sp>
    </p:spTree>
    <p:extLst>
      <p:ext uri="{BB962C8B-B14F-4D97-AF65-F5344CB8AC3E}">
        <p14:creationId xmlns:p14="http://schemas.microsoft.com/office/powerpoint/2010/main" val="3850555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0"/>
            <a:ext cx="9144000" cy="1200803"/>
          </a:xfrm>
        </p:spPr>
        <p:txBody>
          <a:bodyPr/>
          <a:lstStyle/>
          <a:p>
            <a:r>
              <a:rPr lang="en-US" dirty="0" smtClean="0">
                <a:latin typeface="Cambria" pitchFamily="18" charset="0"/>
              </a:rPr>
              <a:t>Describe the differences between prokaryotes and eukaryotes.</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extLst>
      <p:ext uri="{BB962C8B-B14F-4D97-AF65-F5344CB8AC3E}">
        <p14:creationId xmlns:p14="http://schemas.microsoft.com/office/powerpoint/2010/main" val="290998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 y="486051"/>
            <a:ext cx="8641080" cy="5873496"/>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894" y="12399"/>
            <a:ext cx="4584106" cy="684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Title 3"/>
          <p:cNvSpPr>
            <a:spLocks noGrp="1"/>
          </p:cNvSpPr>
          <p:nvPr>
            <p:ph type="title"/>
          </p:nvPr>
        </p:nvSpPr>
        <p:spPr/>
        <p:txBody>
          <a:bodyPr/>
          <a:lstStyle/>
          <a:p>
            <a:r>
              <a:rPr lang="en-US" dirty="0"/>
              <a:t>Prokaryotic cells:  </a:t>
            </a:r>
            <a:r>
              <a:rPr lang="en-US" i="1" dirty="0"/>
              <a:t>Escherichia coli</a:t>
            </a:r>
          </a:p>
        </p:txBody>
      </p:sp>
      <p:sp>
        <p:nvSpPr>
          <p:cNvPr id="5" name="Text Placeholder 4"/>
          <p:cNvSpPr>
            <a:spLocks noGrp="1"/>
          </p:cNvSpPr>
          <p:nvPr>
            <p:ph type="body" sz="quarter" idx="13"/>
          </p:nvPr>
        </p:nvSpPr>
        <p:spPr>
          <a:xfrm>
            <a:off x="0" y="6457892"/>
            <a:ext cx="3199905" cy="400105"/>
          </a:xfrm>
        </p:spPr>
        <p:txBody>
          <a:bodyPr/>
          <a:lstStyle/>
          <a:p>
            <a:r>
              <a:rPr lang="en-US" dirty="0"/>
              <a:t>Public Health Image </a:t>
            </a:r>
            <a:r>
              <a:rPr lang="en-US" dirty="0" smtClean="0"/>
              <a:t>Library</a:t>
            </a:r>
            <a:endParaRPr lang="en-US" dirty="0"/>
          </a:p>
        </p:txBody>
      </p:sp>
      <p:sp>
        <p:nvSpPr>
          <p:cNvPr id="3" name="TextBox 2"/>
          <p:cNvSpPr txBox="1"/>
          <p:nvPr/>
        </p:nvSpPr>
        <p:spPr>
          <a:xfrm>
            <a:off x="116958" y="1307805"/>
            <a:ext cx="3661580" cy="2554545"/>
          </a:xfrm>
          <a:prstGeom prst="rect">
            <a:avLst/>
          </a:prstGeom>
          <a:noFill/>
        </p:spPr>
        <p:txBody>
          <a:bodyPr wrap="none" rtlCol="0">
            <a:spAutoFit/>
          </a:bodyPr>
          <a:lstStyle/>
          <a:p>
            <a:r>
              <a:rPr lang="en-US" sz="2000" dirty="0"/>
              <a:t>Prokaryotes:  small unicellular </a:t>
            </a:r>
            <a:endParaRPr lang="en-US" sz="2000" dirty="0" smtClean="0"/>
          </a:p>
          <a:p>
            <a:r>
              <a:rPr lang="en-US" sz="2000" dirty="0" smtClean="0"/>
              <a:t>organisms </a:t>
            </a:r>
            <a:r>
              <a:rPr lang="en-US" sz="2000" dirty="0"/>
              <a:t>that lack a </a:t>
            </a:r>
            <a:endParaRPr lang="en-US" sz="2000" dirty="0" smtClean="0"/>
          </a:p>
          <a:p>
            <a:r>
              <a:rPr lang="en-US" sz="2000" dirty="0" smtClean="0"/>
              <a:t>discrete </a:t>
            </a:r>
            <a:r>
              <a:rPr lang="en-US" sz="2000" dirty="0"/>
              <a:t>nucleus and </a:t>
            </a:r>
            <a:endParaRPr lang="en-US" sz="2000" dirty="0" smtClean="0"/>
          </a:p>
          <a:p>
            <a:r>
              <a:rPr lang="en-US" sz="2000" dirty="0" smtClean="0"/>
              <a:t>internal membranes.</a:t>
            </a:r>
            <a:endParaRPr lang="en-US" sz="2000" dirty="0"/>
          </a:p>
          <a:p>
            <a:r>
              <a:rPr lang="en-US" sz="2000" dirty="0" smtClean="0"/>
              <a:t>E.g.:  Bacteria</a:t>
            </a:r>
            <a:r>
              <a:rPr lang="en-US" sz="2000" dirty="0"/>
              <a:t>, such as </a:t>
            </a:r>
            <a:endParaRPr lang="en-US" sz="2000" dirty="0" smtClean="0"/>
          </a:p>
          <a:p>
            <a:r>
              <a:rPr lang="en-US" sz="2000" i="1" dirty="0" smtClean="0"/>
              <a:t>E</a:t>
            </a:r>
            <a:r>
              <a:rPr lang="en-US" sz="2000" i="1" dirty="0"/>
              <a:t>. coli</a:t>
            </a:r>
            <a:r>
              <a:rPr lang="en-US" sz="2000" dirty="0"/>
              <a:t>, and </a:t>
            </a:r>
            <a:r>
              <a:rPr lang="en-US" sz="2000" dirty="0" smtClean="0"/>
              <a:t>archaea,</a:t>
            </a:r>
          </a:p>
          <a:p>
            <a:r>
              <a:rPr lang="en-US" sz="2000" dirty="0" smtClean="0"/>
              <a:t>found in extreme </a:t>
            </a:r>
          </a:p>
          <a:p>
            <a:r>
              <a:rPr lang="en-US" sz="2000" dirty="0" smtClean="0"/>
              <a:t>environments.</a:t>
            </a:r>
            <a:endParaRPr lang="en-US" sz="2000" dirty="0">
              <a:latin typeface="+mn-lt"/>
            </a:endParaRPr>
          </a:p>
        </p:txBody>
      </p:sp>
    </p:spTree>
    <p:extLst>
      <p:ext uri="{BB962C8B-B14F-4D97-AF65-F5344CB8AC3E}">
        <p14:creationId xmlns:p14="http://schemas.microsoft.com/office/powerpoint/2010/main" val="12911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par>
                                <p:cTn id="13" presetID="10" presetClass="exit" presetSubtype="0" fill="hold"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3"/>
          <p:cNvSpPr>
            <a:spLocks noGrp="1"/>
          </p:cNvSpPr>
          <p:nvPr>
            <p:ph type="title"/>
          </p:nvPr>
        </p:nvSpPr>
        <p:spPr/>
        <p:txBody>
          <a:bodyPr/>
          <a:lstStyle/>
          <a:p>
            <a:r>
              <a:rPr lang="en-US"/>
              <a:t>A eukaryotic cell</a:t>
            </a:r>
          </a:p>
        </p:txBody>
      </p:sp>
      <p:sp>
        <p:nvSpPr>
          <p:cNvPr id="5" name="Text Placeholder 4"/>
          <p:cNvSpPr>
            <a:spLocks noGrp="1"/>
          </p:cNvSpPr>
          <p:nvPr>
            <p:ph type="body" sz="quarter" idx="13"/>
          </p:nvPr>
        </p:nvSpPr>
        <p:spPr>
          <a:xfrm>
            <a:off x="0" y="6457892"/>
            <a:ext cx="3360910" cy="400105"/>
          </a:xfrm>
        </p:spPr>
        <p:txBody>
          <a:bodyPr/>
          <a:lstStyle/>
          <a:p>
            <a:r>
              <a:rPr lang="en-US" b="1" dirty="0" smtClean="0"/>
              <a:t>Wikipedia </a:t>
            </a:r>
            <a:r>
              <a:rPr lang="en-US" b="1" dirty="0" err="1" smtClean="0"/>
              <a:t>Salpingoeca</a:t>
            </a:r>
            <a:r>
              <a:rPr lang="en-US" b="1" dirty="0" smtClean="0"/>
              <a:t> sp.jpg</a:t>
            </a:r>
            <a:endParaRPr lang="en-US" b="1" dirty="0"/>
          </a:p>
        </p:txBody>
      </p:sp>
      <p:pic>
        <p:nvPicPr>
          <p:cNvPr id="1026" name="Picture 2" descr="http://upload.wikimedia.org/wikipedia/commons/5/58/Salpingoeca_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39402" y="-721197"/>
            <a:ext cx="5065196" cy="8740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9/9a/Electron_micros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54" y="657785"/>
            <a:ext cx="7816892" cy="62002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457200"/>
            <a:ext cx="736282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1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500"/>
                                        <p:tgtEl>
                                          <p:spTgt spid="1029"/>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Learning Objective:</a:t>
            </a:r>
            <a:endParaRPr lang="en-US" dirty="0"/>
          </a:p>
        </p:txBody>
      </p:sp>
      <p:sp>
        <p:nvSpPr>
          <p:cNvPr id="4" name="Content Placeholder 3"/>
          <p:cNvSpPr>
            <a:spLocks noGrp="1"/>
          </p:cNvSpPr>
          <p:nvPr>
            <p:ph idx="1"/>
          </p:nvPr>
        </p:nvSpPr>
        <p:spPr>
          <a:xfrm>
            <a:off x="0" y="533400"/>
            <a:ext cx="9144000" cy="646327"/>
          </a:xfrm>
        </p:spPr>
        <p:txBody>
          <a:bodyPr/>
          <a:lstStyle/>
          <a:p>
            <a:r>
              <a:rPr lang="en-US" dirty="0"/>
              <a:t>Suggest how eukaryotes may have formed</a:t>
            </a:r>
            <a:r>
              <a:rPr lang="en-US" dirty="0" smtClean="0"/>
              <a:t>.</a:t>
            </a:r>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01090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origin of eukaryotic </a:t>
            </a:r>
            <a:r>
              <a:rPr lang="en-US" dirty="0" smtClean="0"/>
              <a:t>cells</a:t>
            </a:r>
            <a:br>
              <a:rPr lang="en-US" dirty="0" smtClean="0"/>
            </a:br>
            <a:r>
              <a:rPr lang="en-US" dirty="0" smtClean="0"/>
              <a:t>(</a:t>
            </a:r>
            <a:r>
              <a:rPr lang="en-US" dirty="0" err="1" smtClean="0"/>
              <a:t>endosymbiotic</a:t>
            </a:r>
            <a:r>
              <a:rPr lang="en-US" dirty="0" smtClean="0"/>
              <a:t> theory)</a:t>
            </a:r>
            <a:r>
              <a:rPr lang="en-US" dirty="0"/>
              <a:t/>
            </a:r>
            <a:br>
              <a:rPr lang="en-US" dirty="0"/>
            </a:br>
            <a:endParaRPr lang="en-US" dirty="0"/>
          </a:p>
        </p:txBody>
      </p:sp>
      <p:sp>
        <p:nvSpPr>
          <p:cNvPr id="3" name="Text Placeholder 2"/>
          <p:cNvSpPr>
            <a:spLocks noGrp="1"/>
          </p:cNvSpPr>
          <p:nvPr>
            <p:ph type="body" sz="quarter" idx="13"/>
          </p:nvPr>
        </p:nvSpPr>
        <p:spPr>
          <a:xfrm>
            <a:off x="0" y="6457890"/>
            <a:ext cx="4429344" cy="400105"/>
          </a:xfrm>
        </p:spPr>
        <p:txBody>
          <a:bodyPr/>
          <a:lstStyle/>
          <a:p>
            <a:r>
              <a:rPr lang="en-US" dirty="0" smtClean="0"/>
              <a:t>Wikipedia:  Engulfing_of_prokayote.JPG</a:t>
            </a:r>
            <a:endParaRPr lang="en-US" dirty="0"/>
          </a:p>
        </p:txBody>
      </p:sp>
      <p:grpSp>
        <p:nvGrpSpPr>
          <p:cNvPr id="9" name="Group 8"/>
          <p:cNvGrpSpPr/>
          <p:nvPr/>
        </p:nvGrpSpPr>
        <p:grpSpPr>
          <a:xfrm>
            <a:off x="0" y="907129"/>
            <a:ext cx="4589753" cy="1818542"/>
            <a:chOff x="0" y="907129"/>
            <a:chExt cx="4589753" cy="1818542"/>
          </a:xfrm>
        </p:grpSpPr>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1699" t="5483" r="67624" b="81248"/>
            <a:stretch/>
          </p:blipFill>
          <p:spPr bwMode="auto">
            <a:xfrm>
              <a:off x="76200" y="1364329"/>
              <a:ext cx="1591028" cy="136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907129"/>
              <a:ext cx="2770182" cy="461665"/>
            </a:xfrm>
            <a:prstGeom prst="rect">
              <a:avLst/>
            </a:prstGeom>
            <a:noFill/>
          </p:spPr>
          <p:txBody>
            <a:bodyPr wrap="none" rtlCol="0">
              <a:spAutoFit/>
            </a:bodyPr>
            <a:lstStyle/>
            <a:p>
              <a:r>
                <a:rPr lang="en-US" sz="2400" dirty="0" smtClean="0">
                  <a:latin typeface="+mn-lt"/>
                </a:rPr>
                <a:t>ancestral prokaryote</a:t>
              </a:r>
              <a:endParaRPr lang="en-US" sz="2400" dirty="0">
                <a:latin typeface="+mn-lt"/>
              </a:endParaRPr>
            </a:p>
          </p:txBody>
        </p:sp>
        <p:sp>
          <p:nvSpPr>
            <p:cNvPr id="11" name="TextBox 10"/>
            <p:cNvSpPr txBox="1"/>
            <p:nvPr/>
          </p:nvSpPr>
          <p:spPr>
            <a:xfrm>
              <a:off x="1524000" y="1148677"/>
              <a:ext cx="1141659" cy="461665"/>
            </a:xfrm>
            <a:prstGeom prst="rect">
              <a:avLst/>
            </a:prstGeom>
            <a:noFill/>
          </p:spPr>
          <p:txBody>
            <a:bodyPr wrap="none" rtlCol="0">
              <a:spAutoFit/>
            </a:bodyPr>
            <a:lstStyle/>
            <a:p>
              <a:r>
                <a:rPr lang="en-US" sz="2400" dirty="0" smtClean="0">
                  <a:latin typeface="+mn-lt"/>
                </a:rPr>
                <a:t>nucleus</a:t>
              </a:r>
              <a:endParaRPr lang="en-US" sz="2400" dirty="0">
                <a:latin typeface="+mn-lt"/>
              </a:endParaRPr>
            </a:p>
          </p:txBody>
        </p:sp>
        <p:sp>
          <p:nvSpPr>
            <p:cNvPr id="12" name="TextBox 11"/>
            <p:cNvSpPr txBox="1"/>
            <p:nvPr/>
          </p:nvSpPr>
          <p:spPr>
            <a:xfrm>
              <a:off x="1524000" y="1417014"/>
              <a:ext cx="2322752" cy="461665"/>
            </a:xfrm>
            <a:prstGeom prst="rect">
              <a:avLst/>
            </a:prstGeom>
            <a:noFill/>
          </p:spPr>
          <p:txBody>
            <a:bodyPr wrap="none" rtlCol="0">
              <a:spAutoFit/>
            </a:bodyPr>
            <a:lstStyle/>
            <a:p>
              <a:r>
                <a:rPr lang="en-US" sz="2400" dirty="0" smtClean="0">
                  <a:latin typeface="+mn-lt"/>
                </a:rPr>
                <a:t>nuclear envelope</a:t>
              </a:r>
              <a:endParaRPr lang="en-US" sz="2400" dirty="0">
                <a:latin typeface="+mn-lt"/>
              </a:endParaRPr>
            </a:p>
          </p:txBody>
        </p:sp>
        <p:sp>
          <p:nvSpPr>
            <p:cNvPr id="13" name="TextBox 12"/>
            <p:cNvSpPr txBox="1"/>
            <p:nvPr/>
          </p:nvSpPr>
          <p:spPr>
            <a:xfrm>
              <a:off x="1552575" y="1740864"/>
              <a:ext cx="3037178" cy="461665"/>
            </a:xfrm>
            <a:prstGeom prst="rect">
              <a:avLst/>
            </a:prstGeom>
            <a:noFill/>
          </p:spPr>
          <p:txBody>
            <a:bodyPr wrap="none" rtlCol="0">
              <a:spAutoFit/>
            </a:bodyPr>
            <a:lstStyle/>
            <a:p>
              <a:r>
                <a:rPr lang="en-US" sz="2400" dirty="0" smtClean="0">
                  <a:latin typeface="+mn-lt"/>
                </a:rPr>
                <a:t>endoplasmic reticulum</a:t>
              </a:r>
              <a:endParaRPr lang="en-US" sz="2400" dirty="0">
                <a:latin typeface="+mn-lt"/>
              </a:endParaRPr>
            </a:p>
          </p:txBody>
        </p:sp>
      </p:grpSp>
      <p:grpSp>
        <p:nvGrpSpPr>
          <p:cNvPr id="19" name="Group 18"/>
          <p:cNvGrpSpPr/>
          <p:nvPr/>
        </p:nvGrpSpPr>
        <p:grpSpPr>
          <a:xfrm>
            <a:off x="0" y="2930075"/>
            <a:ext cx="4393666" cy="1700596"/>
            <a:chOff x="0" y="2930075"/>
            <a:chExt cx="4393666" cy="1700596"/>
          </a:xfrm>
        </p:grpSpPr>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1296" t="26389" r="44550" b="57778"/>
            <a:stretch/>
          </p:blipFill>
          <p:spPr bwMode="auto">
            <a:xfrm>
              <a:off x="0" y="3006274"/>
              <a:ext cx="1858572" cy="162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839121" y="2930075"/>
              <a:ext cx="2554545" cy="830997"/>
            </a:xfrm>
            <a:prstGeom prst="rect">
              <a:avLst/>
            </a:prstGeom>
            <a:noFill/>
          </p:spPr>
          <p:txBody>
            <a:bodyPr wrap="none" rtlCol="0">
              <a:spAutoFit/>
            </a:bodyPr>
            <a:lstStyle/>
            <a:p>
              <a:r>
                <a:rPr lang="en-US" sz="2400" dirty="0" smtClean="0">
                  <a:latin typeface="+mn-lt"/>
                </a:rPr>
                <a:t>engulfing an </a:t>
              </a:r>
            </a:p>
            <a:p>
              <a:r>
                <a:rPr lang="en-US" sz="2400" dirty="0" smtClean="0">
                  <a:latin typeface="+mn-lt"/>
                </a:rPr>
                <a:t>aerobic prokaryote</a:t>
              </a:r>
              <a:endParaRPr lang="en-US" sz="2400" dirty="0">
                <a:latin typeface="+mn-lt"/>
              </a:endParaRPr>
            </a:p>
          </p:txBody>
        </p:sp>
      </p:grpSp>
      <p:grpSp>
        <p:nvGrpSpPr>
          <p:cNvPr id="20" name="Group 19"/>
          <p:cNvGrpSpPr/>
          <p:nvPr/>
        </p:nvGrpSpPr>
        <p:grpSpPr>
          <a:xfrm>
            <a:off x="76200" y="4717927"/>
            <a:ext cx="3399566" cy="1759073"/>
            <a:chOff x="76200" y="4717927"/>
            <a:chExt cx="3399566" cy="1759073"/>
          </a:xfrm>
        </p:grpSpPr>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259" t="52288" r="70741" b="31944"/>
            <a:stretch/>
          </p:blipFill>
          <p:spPr bwMode="auto">
            <a:xfrm>
              <a:off x="1936831" y="4859271"/>
              <a:ext cx="1538935" cy="161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 y="4717927"/>
              <a:ext cx="2051139" cy="461665"/>
            </a:xfrm>
            <a:prstGeom prst="rect">
              <a:avLst/>
            </a:prstGeom>
            <a:noFill/>
          </p:spPr>
          <p:txBody>
            <a:bodyPr wrap="none" rtlCol="0">
              <a:spAutoFit/>
            </a:bodyPr>
            <a:lstStyle/>
            <a:p>
              <a:r>
                <a:rPr lang="en-US" sz="2400" dirty="0" smtClean="0">
                  <a:latin typeface="+mn-lt"/>
                </a:rPr>
                <a:t>mitochondrion</a:t>
              </a:r>
              <a:endParaRPr lang="en-US" sz="2400" dirty="0">
                <a:latin typeface="+mn-lt"/>
              </a:endParaRPr>
            </a:p>
          </p:txBody>
        </p:sp>
      </p:grpSp>
      <p:grpSp>
        <p:nvGrpSpPr>
          <p:cNvPr id="22" name="Group 21"/>
          <p:cNvGrpSpPr/>
          <p:nvPr/>
        </p:nvGrpSpPr>
        <p:grpSpPr>
          <a:xfrm>
            <a:off x="5568861" y="4271665"/>
            <a:ext cx="3651339" cy="2438400"/>
            <a:chOff x="5568861" y="4419600"/>
            <a:chExt cx="3651339" cy="2438400"/>
          </a:xfrm>
        </p:grpSpPr>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4815" t="77810" r="31481" b="6731"/>
            <a:stretch/>
          </p:blipFill>
          <p:spPr bwMode="auto">
            <a:xfrm>
              <a:off x="7320054" y="4883490"/>
              <a:ext cx="1823946" cy="158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77425" y="6396335"/>
              <a:ext cx="2642775" cy="461665"/>
            </a:xfrm>
            <a:prstGeom prst="rect">
              <a:avLst/>
            </a:prstGeom>
            <a:noFill/>
          </p:spPr>
          <p:txBody>
            <a:bodyPr wrap="none" rtlCol="0">
              <a:spAutoFit/>
            </a:bodyPr>
            <a:lstStyle/>
            <a:p>
              <a:r>
                <a:rPr lang="en-US" sz="2400" dirty="0" smtClean="0">
                  <a:latin typeface="+mn-lt"/>
                </a:rPr>
                <a:t>ancestral eukaryote</a:t>
              </a:r>
              <a:endParaRPr lang="en-US" sz="2400" dirty="0">
                <a:latin typeface="+mn-lt"/>
              </a:endParaRPr>
            </a:p>
          </p:txBody>
        </p:sp>
        <p:sp>
          <p:nvSpPr>
            <p:cNvPr id="16" name="TextBox 15"/>
            <p:cNvSpPr txBox="1"/>
            <p:nvPr/>
          </p:nvSpPr>
          <p:spPr>
            <a:xfrm>
              <a:off x="5568861" y="5029200"/>
              <a:ext cx="2051139" cy="461665"/>
            </a:xfrm>
            <a:prstGeom prst="rect">
              <a:avLst/>
            </a:prstGeom>
            <a:noFill/>
          </p:spPr>
          <p:txBody>
            <a:bodyPr wrap="none" rtlCol="0">
              <a:spAutoFit/>
            </a:bodyPr>
            <a:lstStyle/>
            <a:p>
              <a:r>
                <a:rPr lang="en-US" sz="2400" dirty="0" smtClean="0">
                  <a:latin typeface="+mn-lt"/>
                </a:rPr>
                <a:t>mitochondrion</a:t>
              </a:r>
              <a:endParaRPr lang="en-US" sz="2400" dirty="0">
                <a:latin typeface="+mn-lt"/>
              </a:endParaRPr>
            </a:p>
          </p:txBody>
        </p:sp>
        <p:sp>
          <p:nvSpPr>
            <p:cNvPr id="17" name="TextBox 16"/>
            <p:cNvSpPr txBox="1"/>
            <p:nvPr/>
          </p:nvSpPr>
          <p:spPr>
            <a:xfrm>
              <a:off x="7562349" y="4419600"/>
              <a:ext cx="1581651" cy="461665"/>
            </a:xfrm>
            <a:prstGeom prst="rect">
              <a:avLst/>
            </a:prstGeom>
            <a:noFill/>
          </p:spPr>
          <p:txBody>
            <a:bodyPr wrap="none" rtlCol="0">
              <a:spAutoFit/>
            </a:bodyPr>
            <a:lstStyle/>
            <a:p>
              <a:r>
                <a:rPr lang="en-US" sz="2400" dirty="0" smtClean="0">
                  <a:latin typeface="+mn-lt"/>
                </a:rPr>
                <a:t>chloroplast</a:t>
              </a:r>
              <a:endParaRPr lang="en-US" sz="2400" dirty="0">
                <a:latin typeface="+mn-lt"/>
              </a:endParaRPr>
            </a:p>
          </p:txBody>
        </p:sp>
      </p:grpSp>
      <p:grpSp>
        <p:nvGrpSpPr>
          <p:cNvPr id="21" name="Group 20"/>
          <p:cNvGrpSpPr/>
          <p:nvPr/>
        </p:nvGrpSpPr>
        <p:grpSpPr>
          <a:xfrm>
            <a:off x="5029200" y="2438400"/>
            <a:ext cx="3643669" cy="1710353"/>
            <a:chOff x="5029200" y="2438400"/>
            <a:chExt cx="3643669" cy="1710353"/>
          </a:xfrm>
        </p:grpSpPr>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2223" t="51528" r="26296" b="32917"/>
            <a:stretch/>
          </p:blipFill>
          <p:spPr bwMode="auto">
            <a:xfrm>
              <a:off x="5029200" y="2552877"/>
              <a:ext cx="1652893" cy="159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600827" y="2438400"/>
              <a:ext cx="2072042" cy="1200329"/>
            </a:xfrm>
            <a:prstGeom prst="rect">
              <a:avLst/>
            </a:prstGeom>
            <a:noFill/>
          </p:spPr>
          <p:txBody>
            <a:bodyPr wrap="none" rtlCol="0">
              <a:spAutoFit/>
            </a:bodyPr>
            <a:lstStyle/>
            <a:p>
              <a:r>
                <a:rPr lang="en-US" sz="2400" dirty="0" smtClean="0">
                  <a:latin typeface="+mn-lt"/>
                </a:rPr>
                <a:t>engulfing a </a:t>
              </a:r>
            </a:p>
            <a:p>
              <a:r>
                <a:rPr lang="en-US" sz="2400" dirty="0" smtClean="0">
                  <a:latin typeface="+mn-lt"/>
                </a:rPr>
                <a:t>photosynthetic</a:t>
              </a:r>
            </a:p>
            <a:p>
              <a:r>
                <a:rPr lang="en-US" sz="2400" dirty="0" smtClean="0">
                  <a:latin typeface="+mn-lt"/>
                </a:rPr>
                <a:t>prokaryote</a:t>
              </a:r>
              <a:endParaRPr lang="en-US" sz="2400" dirty="0">
                <a:latin typeface="+mn-lt"/>
              </a:endParaRPr>
            </a:p>
          </p:txBody>
        </p:sp>
      </p:grpSp>
    </p:spTree>
    <p:extLst>
      <p:ext uri="{BB962C8B-B14F-4D97-AF65-F5344CB8AC3E}">
        <p14:creationId xmlns:p14="http://schemas.microsoft.com/office/powerpoint/2010/main" val="353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a:t>
            </a:r>
            <a:r>
              <a:rPr lang="en-US" dirty="0" smtClean="0"/>
              <a:t>1: </a:t>
            </a:r>
            <a:r>
              <a:rPr lang="en-US" dirty="0"/>
              <a:t>The Chemical Basis of Life</a:t>
            </a:r>
          </a:p>
        </p:txBody>
      </p:sp>
      <p:sp>
        <p:nvSpPr>
          <p:cNvPr id="8" name="Content Placeholder 7"/>
          <p:cNvSpPr>
            <a:spLocks noGrp="1"/>
          </p:cNvSpPr>
          <p:nvPr>
            <p:ph idx="1"/>
          </p:nvPr>
        </p:nvSpPr>
        <p:spPr>
          <a:xfrm>
            <a:off x="0" y="685801"/>
            <a:ext cx="9144000" cy="2640719"/>
          </a:xfrm>
        </p:spPr>
        <p:txBody>
          <a:bodyPr/>
          <a:lstStyle/>
          <a:p>
            <a:r>
              <a:rPr lang="en-US" dirty="0"/>
              <a:t>1</a:t>
            </a:r>
            <a:r>
              <a:rPr lang="en-US" dirty="0" smtClean="0"/>
              <a:t>.1  What is Biochemistry?</a:t>
            </a:r>
          </a:p>
          <a:p>
            <a:r>
              <a:rPr lang="en-US" dirty="0">
                <a:solidFill>
                  <a:schemeClr val="tx1">
                    <a:lumMod val="65000"/>
                  </a:schemeClr>
                </a:solidFill>
              </a:rPr>
              <a:t>1.2  Biological Molecules</a:t>
            </a:r>
          </a:p>
          <a:p>
            <a:r>
              <a:rPr lang="en-US" dirty="0">
                <a:solidFill>
                  <a:schemeClr val="tx1">
                    <a:lumMod val="65000"/>
                  </a:schemeClr>
                </a:solidFill>
              </a:rPr>
              <a:t>1.3  Energy and Metabolism</a:t>
            </a:r>
          </a:p>
          <a:p>
            <a:r>
              <a:rPr lang="en-US" dirty="0">
                <a:solidFill>
                  <a:schemeClr val="tx1">
                    <a:lumMod val="65000"/>
                  </a:schemeClr>
                </a:solidFill>
              </a:rPr>
              <a:t>1.4  The Origin and Evolution of </a:t>
            </a:r>
            <a:r>
              <a:rPr lang="en-US" dirty="0" smtClean="0">
                <a:solidFill>
                  <a:schemeClr val="tx1">
                    <a:lumMod val="65000"/>
                  </a:schemeClr>
                </a:solidFill>
              </a:rPr>
              <a:t>Life</a:t>
            </a:r>
            <a:endParaRPr lang="en-US" dirty="0">
              <a:solidFill>
                <a:schemeClr val="tx1">
                  <a:lumMod val="65000"/>
                </a:schemeClr>
              </a:solidFill>
            </a:endParaRPr>
          </a:p>
        </p:txBody>
      </p:sp>
      <p:sp>
        <p:nvSpPr>
          <p:cNvPr id="9" name="Text Placeholder 8"/>
          <p:cNvSpPr>
            <a:spLocks noGrp="1"/>
          </p:cNvSpPr>
          <p:nvPr>
            <p:ph type="body" sz="quarter" idx="13"/>
          </p:nvPr>
        </p:nvSpPr>
        <p:spPr>
          <a:xfrm>
            <a:off x="1" y="6457890"/>
            <a:ext cx="184691" cy="397168"/>
          </a:xfrm>
        </p:spPr>
        <p:txBody>
          <a:bodyPr/>
          <a:lstStyle/>
          <a:p>
            <a:endParaRPr lang="en-US"/>
          </a:p>
        </p:txBody>
      </p:sp>
    </p:spTree>
    <p:extLst>
      <p:ext uri="{BB962C8B-B14F-4D97-AF65-F5344CB8AC3E}">
        <p14:creationId xmlns:p14="http://schemas.microsoft.com/office/powerpoint/2010/main" val="1027930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Learning Objective:</a:t>
            </a:r>
            <a:endParaRPr lang="en-US" dirty="0"/>
          </a:p>
        </p:txBody>
      </p:sp>
      <p:sp>
        <p:nvSpPr>
          <p:cNvPr id="4" name="Content Placeholder 3"/>
          <p:cNvSpPr>
            <a:spLocks noGrp="1"/>
          </p:cNvSpPr>
          <p:nvPr>
            <p:ph idx="1"/>
          </p:nvPr>
        </p:nvSpPr>
        <p:spPr>
          <a:xfrm>
            <a:off x="0" y="533400"/>
            <a:ext cx="9144000" cy="1200325"/>
          </a:xfrm>
        </p:spPr>
        <p:txBody>
          <a:bodyPr/>
          <a:lstStyle/>
          <a:p>
            <a:r>
              <a:rPr lang="en-US" dirty="0"/>
              <a:t>Give evidence that suggests that a phylogenetic tree should have one trunk</a:t>
            </a:r>
            <a:r>
              <a:rPr lang="en-US" dirty="0" smtClean="0"/>
              <a:t>.</a:t>
            </a:r>
          </a:p>
        </p:txBody>
      </p:sp>
      <p:sp>
        <p:nvSpPr>
          <p:cNvPr id="2" name="Text Placeholder 1"/>
          <p:cNvSpPr>
            <a:spLocks noGrp="1"/>
          </p:cNvSpPr>
          <p:nvPr>
            <p:ph type="body" sz="quarter" idx="13"/>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le 3"/>
          <p:cNvSpPr>
            <a:spLocks noGrp="1"/>
          </p:cNvSpPr>
          <p:nvPr>
            <p:ph type="title"/>
          </p:nvPr>
        </p:nvSpPr>
        <p:spPr/>
        <p:txBody>
          <a:bodyPr/>
          <a:lstStyle/>
          <a:p>
            <a:r>
              <a:rPr lang="en-US" dirty="0" smtClean="0"/>
              <a:t>Phylogenetic Tree of Life</a:t>
            </a:r>
            <a:endParaRPr lang="en-US" dirty="0"/>
          </a:p>
        </p:txBody>
      </p:sp>
      <p:sp>
        <p:nvSpPr>
          <p:cNvPr id="5" name="Text Placeholder 4"/>
          <p:cNvSpPr>
            <a:spLocks noGrp="1"/>
          </p:cNvSpPr>
          <p:nvPr>
            <p:ph type="body" sz="quarter" idx="13"/>
          </p:nvPr>
        </p:nvSpPr>
        <p:spPr>
          <a:xfrm>
            <a:off x="1" y="6457891"/>
            <a:ext cx="3832578" cy="400105"/>
          </a:xfrm>
        </p:spPr>
        <p:txBody>
          <a:bodyPr/>
          <a:lstStyle/>
          <a:p>
            <a:r>
              <a:rPr lang="en-US" dirty="0"/>
              <a:t>Wikipedia:  </a:t>
            </a:r>
            <a:r>
              <a:rPr lang="en-US" dirty="0" err="1"/>
              <a:t>Phylogenetic_tree.svg</a:t>
            </a:r>
            <a:endParaRPr lang="en-US" dirty="0"/>
          </a:p>
        </p:txBody>
      </p:sp>
      <p:pic>
        <p:nvPicPr>
          <p:cNvPr id="1026" name="Picture 2" descr="C:\Documents and Settings\Christopher King\My Documents\Biochemistry\Phylogenetic_tree.png"/>
          <p:cNvPicPr>
            <a:picLocks noChangeAspect="1" noChangeArrowheads="1"/>
          </p:cNvPicPr>
          <p:nvPr/>
        </p:nvPicPr>
        <p:blipFill rotWithShape="1">
          <a:blip r:embed="rId3">
            <a:extLst>
              <a:ext uri="{28A0092B-C50C-407E-A947-70E740481C1C}">
                <a14:useLocalDpi xmlns:a14="http://schemas.microsoft.com/office/drawing/2010/main" val="0"/>
              </a:ext>
            </a:extLst>
          </a:blip>
          <a:srcRect t="17394"/>
          <a:stretch/>
        </p:blipFill>
        <p:spPr bwMode="auto">
          <a:xfrm>
            <a:off x="-1" y="1449468"/>
            <a:ext cx="9144001" cy="5103732"/>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ket 1"/>
          <p:cNvSpPr/>
          <p:nvPr/>
        </p:nvSpPr>
        <p:spPr>
          <a:xfrm rot="5400000">
            <a:off x="3171823" y="-1038224"/>
            <a:ext cx="133351" cy="4800602"/>
          </a:xfrm>
          <a:prstGeom prst="leftBracket">
            <a:avLst>
              <a:gd name="adj" fmla="val 54723"/>
            </a:avLst>
          </a:prstGeom>
          <a:ln w="28575">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lIns="91435" tIns="45718" rIns="91435" bIns="45718" rtlCol="0" anchor="ctr"/>
          <a:lstStyle/>
          <a:p>
            <a:pPr algn="ctr"/>
            <a:endParaRPr lang="en-US"/>
          </a:p>
        </p:txBody>
      </p:sp>
      <p:sp>
        <p:nvSpPr>
          <p:cNvPr id="3" name="TextBox 2"/>
          <p:cNvSpPr txBox="1"/>
          <p:nvPr/>
        </p:nvSpPr>
        <p:spPr>
          <a:xfrm>
            <a:off x="2202209" y="762000"/>
            <a:ext cx="1808498" cy="523216"/>
          </a:xfrm>
          <a:prstGeom prst="rect">
            <a:avLst/>
          </a:prstGeom>
          <a:noFill/>
        </p:spPr>
        <p:txBody>
          <a:bodyPr wrap="none" lIns="91435" tIns="45718" rIns="91435" bIns="45718" rtlCol="0">
            <a:spAutoFit/>
          </a:bodyPr>
          <a:lstStyle/>
          <a:p>
            <a:r>
              <a:rPr lang="en-US" sz="2800" dirty="0" err="1" smtClean="0">
                <a:latin typeface="Linux Biolinum O" pitchFamily="50" charset="0"/>
                <a:ea typeface="Linux Biolinum O" pitchFamily="50" charset="0"/>
                <a:cs typeface="Linux Biolinum O" pitchFamily="50" charset="0"/>
              </a:rPr>
              <a:t>prokaryota</a:t>
            </a:r>
            <a:endParaRPr lang="en-US" sz="2800" dirty="0">
              <a:latin typeface="Linux Biolinum O" pitchFamily="50" charset="0"/>
              <a:ea typeface="Linux Biolinum O" pitchFamily="50" charset="0"/>
              <a:cs typeface="Linux Biolinum O" pitchFamily="50" charset="0"/>
            </a:endParaRPr>
          </a:p>
        </p:txBody>
      </p:sp>
    </p:spTree>
    <p:extLst>
      <p:ext uri="{BB962C8B-B14F-4D97-AF65-F5344CB8AC3E}">
        <p14:creationId xmlns:p14="http://schemas.microsoft.com/office/powerpoint/2010/main" val="39978330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Pratt_JPGs\CH01\F01_15.jpg"/>
          <p:cNvPicPr>
            <a:picLocks noChangeAspect="1" noChangeArrowheads="1"/>
          </p:cNvPicPr>
          <p:nvPr/>
        </p:nvPicPr>
        <p:blipFill>
          <a:blip r:embed="rId3" cstate="print"/>
          <a:srcRect/>
          <a:stretch>
            <a:fillRect/>
          </a:stretch>
        </p:blipFill>
        <p:spPr bwMode="auto">
          <a:xfrm>
            <a:off x="-9523" y="1524001"/>
            <a:ext cx="9153524" cy="4024640"/>
          </a:xfrm>
          <a:prstGeom prst="rect">
            <a:avLst/>
          </a:prstGeom>
          <a:noFill/>
          <a:ln w="9525">
            <a:noFill/>
            <a:miter lim="800000"/>
            <a:headEnd/>
            <a:tailEnd/>
          </a:ln>
        </p:spPr>
      </p:pic>
      <p:sp>
        <p:nvSpPr>
          <p:cNvPr id="31748" name="Title 3"/>
          <p:cNvSpPr>
            <a:spLocks noGrp="1"/>
          </p:cNvSpPr>
          <p:nvPr>
            <p:ph type="title"/>
          </p:nvPr>
        </p:nvSpPr>
        <p:spPr/>
        <p:txBody>
          <a:bodyPr/>
          <a:lstStyle/>
          <a:p>
            <a:r>
              <a:rPr lang="en-US"/>
              <a:t>Evolutionary tree based </a:t>
            </a:r>
            <a:br>
              <a:rPr lang="en-US"/>
            </a:br>
            <a:r>
              <a:rPr lang="en-US"/>
              <a:t>on nucleotide sequences</a:t>
            </a:r>
          </a:p>
        </p:txBody>
      </p:sp>
      <p:sp>
        <p:nvSpPr>
          <p:cNvPr id="5" name="Text Placeholder 4"/>
          <p:cNvSpPr>
            <a:spLocks noGrp="1"/>
          </p:cNvSpPr>
          <p:nvPr>
            <p:ph type="body" sz="quarter" idx="13"/>
          </p:nvPr>
        </p:nvSpPr>
        <p:spPr>
          <a:xfrm>
            <a:off x="0" y="6457892"/>
            <a:ext cx="1424814" cy="400110"/>
          </a:xfrm>
        </p:spPr>
        <p:txBody>
          <a:bodyPr/>
          <a:lstStyle/>
          <a:p>
            <a:r>
              <a:rPr lang="en-US" dirty="0" smtClean="0"/>
              <a:t>Figure 1.15</a:t>
            </a:r>
            <a:endParaRPr lang="en-US" dirty="0"/>
          </a:p>
        </p:txBody>
      </p:sp>
    </p:spTree>
    <p:extLst>
      <p:ext uri="{BB962C8B-B14F-4D97-AF65-F5344CB8AC3E}">
        <p14:creationId xmlns:p14="http://schemas.microsoft.com/office/powerpoint/2010/main" val="4071221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Evidence for a common ancestor</a:t>
            </a:r>
            <a:endParaRPr lang="en-US" dirty="0"/>
          </a:p>
        </p:txBody>
      </p:sp>
      <p:sp>
        <p:nvSpPr>
          <p:cNvPr id="4" name="Content Placeholder 3"/>
          <p:cNvSpPr>
            <a:spLocks noGrp="1"/>
          </p:cNvSpPr>
          <p:nvPr>
            <p:ph idx="1"/>
          </p:nvPr>
        </p:nvSpPr>
        <p:spPr>
          <a:xfrm>
            <a:off x="0" y="533400"/>
            <a:ext cx="9144000" cy="2974335"/>
          </a:xfrm>
        </p:spPr>
        <p:txBody>
          <a:bodyPr/>
          <a:lstStyle/>
          <a:p>
            <a:r>
              <a:rPr lang="en-US" dirty="0" smtClean="0">
                <a:latin typeface="Cambria" pitchFamily="18" charset="0"/>
              </a:rPr>
              <a:t>Nucleic acids—DNA and RNA—participate in the storage and transmission of genetic information in </a:t>
            </a:r>
            <a:r>
              <a:rPr lang="en-US" u="sng" dirty="0" smtClean="0">
                <a:latin typeface="Cambria" pitchFamily="18" charset="0"/>
              </a:rPr>
              <a:t>all</a:t>
            </a:r>
            <a:r>
              <a:rPr lang="en-US" dirty="0" smtClean="0">
                <a:latin typeface="Cambria" pitchFamily="18" charset="0"/>
              </a:rPr>
              <a:t> organisms.</a:t>
            </a:r>
          </a:p>
          <a:p>
            <a:r>
              <a:rPr lang="en-US" dirty="0" smtClean="0">
                <a:latin typeface="Cambria" pitchFamily="18" charset="0"/>
              </a:rPr>
              <a:t>Oxidation of glucose is an </a:t>
            </a:r>
            <a:r>
              <a:rPr lang="en-US" u="sng" dirty="0" smtClean="0">
                <a:latin typeface="Cambria" pitchFamily="18" charset="0"/>
              </a:rPr>
              <a:t>almost universal </a:t>
            </a:r>
            <a:r>
              <a:rPr lang="en-US" dirty="0" smtClean="0">
                <a:latin typeface="Cambria" pitchFamily="18" charset="0"/>
              </a:rPr>
              <a:t>means for generating metabolic free energy.</a:t>
            </a:r>
          </a:p>
        </p:txBody>
      </p:sp>
      <p:sp>
        <p:nvSpPr>
          <p:cNvPr id="5" name="Text Placeholder 4"/>
          <p:cNvSpPr>
            <a:spLocks noGrp="1"/>
          </p:cNvSpPr>
          <p:nvPr>
            <p:ph type="body" sz="quarter" idx="13"/>
          </p:nvPr>
        </p:nvSpPr>
        <p:spPr>
          <a:xfrm>
            <a:off x="2" y="6457890"/>
            <a:ext cx="1234623" cy="400105"/>
          </a:xfrm>
        </p:spPr>
        <p:txBody>
          <a:bodyPr/>
          <a:lstStyle/>
          <a:p>
            <a:r>
              <a:rPr lang="en-US" dirty="0" smtClean="0"/>
              <a:t>pp. 15-16</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mbria" pitchFamily="18" charset="0"/>
              </a:rPr>
              <a:t>Learning Objective:</a:t>
            </a:r>
            <a:endParaRPr lang="en-US" dirty="0"/>
          </a:p>
        </p:txBody>
      </p:sp>
      <p:sp>
        <p:nvSpPr>
          <p:cNvPr id="4" name="Content Placeholder 3"/>
          <p:cNvSpPr>
            <a:spLocks noGrp="1"/>
          </p:cNvSpPr>
          <p:nvPr>
            <p:ph idx="1"/>
          </p:nvPr>
        </p:nvSpPr>
        <p:spPr>
          <a:xfrm>
            <a:off x="0" y="533401"/>
            <a:ext cx="9144000" cy="1200325"/>
          </a:xfrm>
        </p:spPr>
        <p:txBody>
          <a:bodyPr/>
          <a:lstStyle/>
          <a:p>
            <a:r>
              <a:rPr lang="en-US" dirty="0"/>
              <a:t>Describe the Miller-Urey experiment, and its significance</a:t>
            </a:r>
            <a:r>
              <a:rPr lang="en-US" dirty="0" smtClean="0"/>
              <a:t>.</a:t>
            </a:r>
            <a:endParaRPr lang="en-US" dirty="0"/>
          </a:p>
        </p:txBody>
      </p:sp>
      <p:sp>
        <p:nvSpPr>
          <p:cNvPr id="6" name="Text Placeholder 5"/>
          <p:cNvSpPr>
            <a:spLocks noGrp="1"/>
          </p:cNvSpPr>
          <p:nvPr>
            <p:ph type="body" sz="quarter" idx="13"/>
          </p:nvPr>
        </p:nvSpPr>
        <p:spPr>
          <a:xfrm>
            <a:off x="0" y="6457890"/>
            <a:ext cx="184702" cy="397172"/>
          </a:xfrm>
        </p:spPr>
        <p:txBody>
          <a:bodyPr/>
          <a:lstStyle/>
          <a:p>
            <a:endParaRPr lang="en-US"/>
          </a:p>
        </p:txBody>
      </p:sp>
    </p:spTree>
    <p:extLst>
      <p:ext uri="{BB962C8B-B14F-4D97-AF65-F5344CB8AC3E}">
        <p14:creationId xmlns:p14="http://schemas.microsoft.com/office/powerpoint/2010/main" val="1763873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35563" y="425533"/>
            <a:ext cx="7288804" cy="6356267"/>
            <a:chOff x="1735563" y="349333"/>
            <a:chExt cx="7288804" cy="6356267"/>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670" y="349333"/>
              <a:ext cx="3977329" cy="567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422079" y="5690616"/>
              <a:ext cx="768921" cy="1014984"/>
              <a:chOff x="3422079" y="5257800"/>
              <a:chExt cx="768921" cy="1014984"/>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5314" r="87146" b="8630"/>
              <a:stretch/>
            </p:blipFill>
            <p:spPr bwMode="auto">
              <a:xfrm>
                <a:off x="3422079" y="5257800"/>
                <a:ext cx="720153" cy="101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62400" y="5614000"/>
                <a:ext cx="228600" cy="3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735563" y="1916668"/>
              <a:ext cx="1236237" cy="369332"/>
            </a:xfrm>
            <a:prstGeom prst="rect">
              <a:avLst/>
            </a:prstGeom>
            <a:solidFill>
              <a:schemeClr val="tx1"/>
            </a:solidFill>
          </p:spPr>
          <p:txBody>
            <a:bodyPr wrap="none" rtlCol="0">
              <a:spAutoFit/>
            </a:bodyPr>
            <a:lstStyle/>
            <a:p>
              <a:pPr algn="ctr"/>
              <a:r>
                <a:rPr lang="en-US" dirty="0" smtClean="0">
                  <a:solidFill>
                    <a:schemeClr val="bg1"/>
                  </a:solidFill>
                </a:rPr>
                <a:t>to gas line</a:t>
              </a:r>
              <a:endParaRPr lang="en-US" dirty="0">
                <a:solidFill>
                  <a:schemeClr val="bg1"/>
                </a:solidFill>
              </a:endParaRPr>
            </a:p>
          </p:txBody>
        </p:sp>
        <p:sp>
          <p:nvSpPr>
            <p:cNvPr id="11" name="TextBox 4"/>
            <p:cNvSpPr txBox="1">
              <a:spLocks noChangeArrowheads="1"/>
            </p:cNvSpPr>
            <p:nvPr/>
          </p:nvSpPr>
          <p:spPr bwMode="auto">
            <a:xfrm>
              <a:off x="6324599" y="1066800"/>
              <a:ext cx="2699768" cy="1077214"/>
            </a:xfrm>
            <a:prstGeom prst="rect">
              <a:avLst/>
            </a:prstGeom>
            <a:noFill/>
            <a:ln w="9525">
              <a:noFill/>
              <a:miter lim="800000"/>
              <a:headEnd/>
              <a:tailEnd/>
            </a:ln>
          </p:spPr>
          <p:txBody>
            <a:bodyPr wrap="none" lIns="91435" tIns="45718" rIns="91435" bIns="45718">
              <a:spAutoFit/>
            </a:bodyPr>
            <a:lstStyle/>
            <a:p>
              <a:r>
                <a:rPr lang="en-US" sz="3200" dirty="0">
                  <a:solidFill>
                    <a:schemeClr val="bg1"/>
                  </a:solidFill>
                </a:rPr>
                <a:t>H</a:t>
              </a:r>
              <a:r>
                <a:rPr lang="en-US" sz="3200" baseline="-25000" dirty="0">
                  <a:solidFill>
                    <a:schemeClr val="bg1"/>
                  </a:solidFill>
                </a:rPr>
                <a:t>2</a:t>
              </a:r>
              <a:r>
                <a:rPr lang="en-US" sz="3200" dirty="0">
                  <a:solidFill>
                    <a:schemeClr val="bg1"/>
                  </a:solidFill>
                </a:rPr>
                <a:t>, H</a:t>
              </a:r>
              <a:r>
                <a:rPr lang="en-US" sz="3200" baseline="-25000" dirty="0">
                  <a:solidFill>
                    <a:schemeClr val="bg1"/>
                  </a:solidFill>
                </a:rPr>
                <a:t>2</a:t>
              </a:r>
              <a:r>
                <a:rPr lang="en-US" sz="3200" dirty="0">
                  <a:solidFill>
                    <a:schemeClr val="bg1"/>
                  </a:solidFill>
                </a:rPr>
                <a:t>O, </a:t>
              </a:r>
            </a:p>
            <a:p>
              <a:r>
                <a:rPr lang="en-US" sz="3200" dirty="0">
                  <a:solidFill>
                    <a:schemeClr val="bg1"/>
                  </a:solidFill>
                </a:rPr>
                <a:t>NH</a:t>
              </a:r>
              <a:r>
                <a:rPr lang="en-US" sz="3200" baseline="-25000" dirty="0">
                  <a:solidFill>
                    <a:schemeClr val="bg1"/>
                  </a:solidFill>
                </a:rPr>
                <a:t>3</a:t>
              </a:r>
              <a:r>
                <a:rPr lang="en-US" sz="3200" dirty="0">
                  <a:solidFill>
                    <a:schemeClr val="bg1"/>
                  </a:solidFill>
                </a:rPr>
                <a:t>, and CH</a:t>
              </a:r>
              <a:r>
                <a:rPr lang="en-US" sz="3200" baseline="-25000" dirty="0">
                  <a:solidFill>
                    <a:schemeClr val="bg1"/>
                  </a:solidFill>
                </a:rPr>
                <a:t>4</a:t>
              </a:r>
            </a:p>
          </p:txBody>
        </p:sp>
        <p:sp>
          <p:nvSpPr>
            <p:cNvPr id="12" name="TextBox 11"/>
            <p:cNvSpPr txBox="1"/>
            <p:nvPr/>
          </p:nvSpPr>
          <p:spPr>
            <a:xfrm>
              <a:off x="5943599" y="2819400"/>
              <a:ext cx="1249061" cy="369332"/>
            </a:xfrm>
            <a:prstGeom prst="rect">
              <a:avLst/>
            </a:prstGeom>
            <a:solidFill>
              <a:schemeClr val="tx1"/>
            </a:solidFill>
          </p:spPr>
          <p:txBody>
            <a:bodyPr wrap="none" rtlCol="0">
              <a:spAutoFit/>
            </a:bodyPr>
            <a:lstStyle/>
            <a:p>
              <a:pPr algn="ctr"/>
              <a:r>
                <a:rPr lang="en-US" dirty="0" smtClean="0">
                  <a:solidFill>
                    <a:schemeClr val="bg1"/>
                  </a:solidFill>
                </a:rPr>
                <a:t>electrodes</a:t>
              </a:r>
              <a:endParaRPr lang="en-US" dirty="0">
                <a:solidFill>
                  <a:schemeClr val="bg1"/>
                </a:solidFill>
              </a:endParaRPr>
            </a:p>
          </p:txBody>
        </p:sp>
        <p:sp>
          <p:nvSpPr>
            <p:cNvPr id="13" name="TextBox 12"/>
            <p:cNvSpPr txBox="1"/>
            <p:nvPr/>
          </p:nvSpPr>
          <p:spPr>
            <a:xfrm>
              <a:off x="5900915" y="3821668"/>
              <a:ext cx="1261884" cy="369332"/>
            </a:xfrm>
            <a:prstGeom prst="rect">
              <a:avLst/>
            </a:prstGeom>
            <a:solidFill>
              <a:schemeClr val="tx1"/>
            </a:solidFill>
          </p:spPr>
          <p:txBody>
            <a:bodyPr wrap="none" rtlCol="0">
              <a:spAutoFit/>
            </a:bodyPr>
            <a:lstStyle/>
            <a:p>
              <a:pPr algn="ctr"/>
              <a:r>
                <a:rPr lang="en-US" dirty="0" smtClean="0">
                  <a:solidFill>
                    <a:schemeClr val="bg1"/>
                  </a:solidFill>
                </a:rPr>
                <a:t>condenser</a:t>
              </a:r>
              <a:endParaRPr lang="en-US" dirty="0">
                <a:solidFill>
                  <a:schemeClr val="bg1"/>
                </a:solidFill>
              </a:endParaRPr>
            </a:p>
          </p:txBody>
        </p:sp>
        <p:sp>
          <p:nvSpPr>
            <p:cNvPr id="19" name="Rectangle 18"/>
            <p:cNvSpPr/>
            <p:nvPr/>
          </p:nvSpPr>
          <p:spPr>
            <a:xfrm>
              <a:off x="5257800" y="5410200"/>
              <a:ext cx="533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376867" y="5317236"/>
              <a:ext cx="338897" cy="277630"/>
              <a:chOff x="5376867" y="5317236"/>
              <a:chExt cx="338897" cy="277630"/>
            </a:xfrm>
          </p:grpSpPr>
          <p:grpSp>
            <p:nvGrpSpPr>
              <p:cNvPr id="16" name="Group 15"/>
              <p:cNvGrpSpPr/>
              <p:nvPr/>
            </p:nvGrpSpPr>
            <p:grpSpPr>
              <a:xfrm>
                <a:off x="5376867" y="5317236"/>
                <a:ext cx="338897" cy="92964"/>
                <a:chOff x="5376867" y="5317236"/>
                <a:chExt cx="338897" cy="92964"/>
              </a:xfrm>
            </p:grpSpPr>
            <p:cxnSp>
              <p:nvCxnSpPr>
                <p:cNvPr id="8" name="Straight Connector 7"/>
                <p:cNvCxnSpPr/>
                <p:nvPr/>
              </p:nvCxnSpPr>
              <p:spPr>
                <a:xfrm>
                  <a:off x="5377436" y="5369621"/>
                  <a:ext cx="338328" cy="0"/>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76867" y="5317236"/>
                  <a:ext cx="0" cy="92964"/>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15764" y="5317236"/>
                  <a:ext cx="0" cy="92964"/>
                </a:xfrm>
                <a:prstGeom prst="line">
                  <a:avLst/>
                </a:prstGeom>
                <a:ln w="285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5401041" y="5410200"/>
                <a:ext cx="290144" cy="184666"/>
              </a:xfrm>
              <a:prstGeom prst="rect">
                <a:avLst/>
              </a:prstGeom>
              <a:noFill/>
            </p:spPr>
            <p:txBody>
              <a:bodyPr wrap="none" lIns="0" tIns="0" rIns="0" bIns="0" rtlCol="0">
                <a:spAutoFit/>
              </a:bodyPr>
              <a:lstStyle/>
              <a:p>
                <a:r>
                  <a:rPr lang="en-US" sz="1200" dirty="0">
                    <a:solidFill>
                      <a:schemeClr val="bg1"/>
                    </a:solidFill>
                  </a:rPr>
                  <a:t>5cm</a:t>
                </a:r>
              </a:p>
            </p:txBody>
          </p:sp>
        </p:grpSp>
      </p:grpSp>
      <p:sp>
        <p:nvSpPr>
          <p:cNvPr id="2" name="Title 1"/>
          <p:cNvSpPr>
            <a:spLocks noGrp="1"/>
          </p:cNvSpPr>
          <p:nvPr>
            <p:ph type="title"/>
          </p:nvPr>
        </p:nvSpPr>
        <p:spPr/>
        <p:txBody>
          <a:bodyPr/>
          <a:lstStyle/>
          <a:p>
            <a:r>
              <a:rPr lang="en-US" dirty="0"/>
              <a:t>Laboratory synthesis of amino acids</a:t>
            </a:r>
          </a:p>
        </p:txBody>
      </p:sp>
      <p:sp>
        <p:nvSpPr>
          <p:cNvPr id="3" name="Text Placeholder 2"/>
          <p:cNvSpPr>
            <a:spLocks noGrp="1"/>
          </p:cNvSpPr>
          <p:nvPr>
            <p:ph type="body" sz="quarter" idx="13"/>
          </p:nvPr>
        </p:nvSpPr>
        <p:spPr>
          <a:xfrm>
            <a:off x="1" y="6457891"/>
            <a:ext cx="1436287" cy="397168"/>
          </a:xfrm>
        </p:spPr>
        <p:txBody>
          <a:bodyPr/>
          <a:lstStyle/>
          <a:p>
            <a:r>
              <a:rPr lang="en-US" dirty="0" smtClean="0"/>
              <a:t>After Miller</a:t>
            </a:r>
            <a:endParaRPr lang="en-US" dirty="0"/>
          </a:p>
        </p:txBody>
      </p:sp>
    </p:spTree>
    <p:extLst>
      <p:ext uri="{BB962C8B-B14F-4D97-AF65-F5344CB8AC3E}">
        <p14:creationId xmlns:p14="http://schemas.microsoft.com/office/powerpoint/2010/main" val="4429096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pPr eaLnBrk="1" hangingPunct="1"/>
            <a:r>
              <a:rPr lang="en-US" sz="4000"/>
              <a:t>Synthesis of acetic acid</a:t>
            </a:r>
            <a:endParaRPr lang="en-US" smtClean="0"/>
          </a:p>
        </p:txBody>
      </p:sp>
      <p:sp>
        <p:nvSpPr>
          <p:cNvPr id="6" name="Text Placeholder 5"/>
          <p:cNvSpPr>
            <a:spLocks noGrp="1"/>
          </p:cNvSpPr>
          <p:nvPr>
            <p:ph type="body" sz="quarter" idx="13"/>
          </p:nvPr>
        </p:nvSpPr>
        <p:spPr>
          <a:xfrm>
            <a:off x="0" y="6457890"/>
            <a:ext cx="184702" cy="397172"/>
          </a:xfrm>
        </p:spPr>
        <p:txBody>
          <a:bodyPr/>
          <a:lstStyle/>
          <a:p>
            <a:endParaRPr lang="en-US"/>
          </a:p>
        </p:txBody>
      </p:sp>
      <p:sp>
        <p:nvSpPr>
          <p:cNvPr id="24579" name="TextBox 4"/>
          <p:cNvSpPr txBox="1">
            <a:spLocks noChangeArrowheads="1"/>
          </p:cNvSpPr>
          <p:nvPr/>
        </p:nvSpPr>
        <p:spPr bwMode="auto">
          <a:xfrm>
            <a:off x="76199" y="1625599"/>
            <a:ext cx="8509040" cy="584767"/>
          </a:xfrm>
          <a:prstGeom prst="rect">
            <a:avLst/>
          </a:prstGeom>
          <a:noFill/>
          <a:ln w="9525">
            <a:noFill/>
            <a:miter lim="800000"/>
            <a:headEnd/>
            <a:tailEnd/>
          </a:ln>
        </p:spPr>
        <p:txBody>
          <a:bodyPr wrap="none" lIns="91430" tIns="45716" rIns="91430" bIns="45716">
            <a:spAutoFit/>
          </a:bodyPr>
          <a:lstStyle/>
          <a:p>
            <a:r>
              <a:rPr lang="en-US" sz="3200" dirty="0">
                <a:latin typeface="+mn-lt"/>
              </a:rPr>
              <a:t>CH</a:t>
            </a:r>
            <a:r>
              <a:rPr lang="en-US" sz="3200" baseline="-25000" dirty="0">
                <a:latin typeface="+mn-lt"/>
              </a:rPr>
              <a:t>3</a:t>
            </a:r>
            <a:r>
              <a:rPr lang="en-US" sz="3200" dirty="0">
                <a:latin typeface="+mn-lt"/>
              </a:rPr>
              <a:t>SH + CO + H</a:t>
            </a:r>
            <a:r>
              <a:rPr lang="en-US" sz="3200" baseline="-25000" dirty="0">
                <a:latin typeface="+mn-lt"/>
              </a:rPr>
              <a:t>2</a:t>
            </a:r>
            <a:r>
              <a:rPr lang="en-US" sz="3200" dirty="0">
                <a:latin typeface="+mn-lt"/>
              </a:rPr>
              <a:t>O                      acetic acid + H</a:t>
            </a:r>
            <a:r>
              <a:rPr lang="en-US" sz="3200" baseline="-25000" dirty="0">
                <a:latin typeface="+mn-lt"/>
              </a:rPr>
              <a:t>2</a:t>
            </a:r>
            <a:r>
              <a:rPr lang="en-US" sz="3200" dirty="0">
                <a:latin typeface="+mn-lt"/>
              </a:rPr>
              <a:t>S</a:t>
            </a:r>
          </a:p>
        </p:txBody>
      </p:sp>
      <p:sp>
        <p:nvSpPr>
          <p:cNvPr id="24580" name="TextBox 5"/>
          <p:cNvSpPr txBox="1">
            <a:spLocks noChangeArrowheads="1"/>
          </p:cNvSpPr>
          <p:nvPr/>
        </p:nvSpPr>
        <p:spPr bwMode="auto">
          <a:xfrm>
            <a:off x="3770674" y="1346200"/>
            <a:ext cx="1550404" cy="584767"/>
          </a:xfrm>
          <a:prstGeom prst="rect">
            <a:avLst/>
          </a:prstGeom>
          <a:noFill/>
          <a:ln w="9525">
            <a:noFill/>
            <a:miter lim="800000"/>
            <a:headEnd/>
            <a:tailEnd/>
          </a:ln>
        </p:spPr>
        <p:txBody>
          <a:bodyPr wrap="none" lIns="91430" tIns="45716" rIns="91430" bIns="45716">
            <a:spAutoFit/>
          </a:bodyPr>
          <a:lstStyle/>
          <a:p>
            <a:r>
              <a:rPr lang="en-US" sz="3200" dirty="0" err="1">
                <a:latin typeface="+mn-lt"/>
              </a:rPr>
              <a:t>FeS</a:t>
            </a:r>
            <a:r>
              <a:rPr lang="en-US" sz="3200" dirty="0">
                <a:latin typeface="+mn-lt"/>
              </a:rPr>
              <a:t>, </a:t>
            </a:r>
            <a:r>
              <a:rPr lang="en-US" sz="3200" dirty="0" err="1">
                <a:latin typeface="+mn-lt"/>
              </a:rPr>
              <a:t>NiS</a:t>
            </a:r>
            <a:endParaRPr lang="en-US" sz="3200" dirty="0">
              <a:latin typeface="+mn-lt"/>
            </a:endParaRPr>
          </a:p>
        </p:txBody>
      </p:sp>
      <p:cxnSp>
        <p:nvCxnSpPr>
          <p:cNvPr id="8" name="Straight Arrow Connector 7"/>
          <p:cNvCxnSpPr/>
          <p:nvPr/>
        </p:nvCxnSpPr>
        <p:spPr>
          <a:xfrm>
            <a:off x="3728890" y="1927225"/>
            <a:ext cx="1752600" cy="4763"/>
          </a:xfrm>
          <a:prstGeom prst="straightConnector1">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7" name="TextBox 5"/>
          <p:cNvSpPr txBox="1">
            <a:spLocks noChangeArrowheads="1"/>
          </p:cNvSpPr>
          <p:nvPr/>
        </p:nvSpPr>
        <p:spPr bwMode="auto">
          <a:xfrm>
            <a:off x="3999272" y="1905000"/>
            <a:ext cx="1101563" cy="584767"/>
          </a:xfrm>
          <a:prstGeom prst="rect">
            <a:avLst/>
          </a:prstGeom>
          <a:noFill/>
          <a:ln w="9525">
            <a:noFill/>
            <a:miter lim="800000"/>
            <a:headEnd/>
            <a:tailEnd/>
          </a:ln>
        </p:spPr>
        <p:txBody>
          <a:bodyPr wrap="none" lIns="91430" tIns="45716" rIns="91430" bIns="45716">
            <a:spAutoFit/>
          </a:bodyPr>
          <a:lstStyle/>
          <a:p>
            <a:r>
              <a:rPr lang="en-US" sz="3200" dirty="0">
                <a:latin typeface="+mn-lt"/>
              </a:rPr>
              <a:t>100°C</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err="1"/>
              <a:t>Blacksmoker</a:t>
            </a:r>
            <a:r>
              <a:rPr lang="en-US" sz="4000" dirty="0"/>
              <a:t> in the </a:t>
            </a:r>
            <a:br>
              <a:rPr lang="en-US" sz="4000" dirty="0"/>
            </a:br>
            <a:r>
              <a:rPr lang="en-US" sz="4000" dirty="0"/>
              <a:t>Atlantic Ocean</a:t>
            </a:r>
            <a:br>
              <a:rPr lang="en-US" sz="4000" dirty="0"/>
            </a:br>
            <a:endParaRPr lang="en-US" sz="4000" dirty="0"/>
          </a:p>
        </p:txBody>
      </p:sp>
      <p:sp>
        <p:nvSpPr>
          <p:cNvPr id="3" name="Text Placeholder 2"/>
          <p:cNvSpPr>
            <a:spLocks noGrp="1"/>
          </p:cNvSpPr>
          <p:nvPr>
            <p:ph type="body" sz="quarter" idx="13"/>
          </p:nvPr>
        </p:nvSpPr>
        <p:spPr>
          <a:xfrm>
            <a:off x="1" y="6457890"/>
            <a:ext cx="1294245" cy="397168"/>
          </a:xfrm>
        </p:spPr>
        <p:txBody>
          <a:bodyPr/>
          <a:lstStyle/>
          <a:p>
            <a:r>
              <a:rPr lang="en-US" dirty="0" smtClean="0"/>
              <a:t>Wikipedia</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9806" y="0"/>
            <a:ext cx="46541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8817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Black Smoker in the Pacific Ocean</a:t>
            </a:r>
            <a:br>
              <a:rPr lang="en-US" sz="4000" dirty="0"/>
            </a:br>
            <a:endParaRPr lang="en-US" sz="4000" dirty="0"/>
          </a:p>
        </p:txBody>
      </p:sp>
      <p:sp>
        <p:nvSpPr>
          <p:cNvPr id="3" name="Text Placeholder 2"/>
          <p:cNvSpPr>
            <a:spLocks noGrp="1"/>
          </p:cNvSpPr>
          <p:nvPr>
            <p:ph type="body" sz="quarter" idx="13"/>
          </p:nvPr>
        </p:nvSpPr>
        <p:spPr>
          <a:xfrm>
            <a:off x="0" y="6457890"/>
            <a:ext cx="3284287" cy="400105"/>
          </a:xfrm>
        </p:spPr>
        <p:txBody>
          <a:bodyPr/>
          <a:lstStyle/>
          <a:p>
            <a:r>
              <a:rPr lang="en-US" dirty="0"/>
              <a:t>Wikipedia:  BlackSmoker.jpg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914401"/>
            <a:ext cx="8401050" cy="560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652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4"/>
          <p:cNvSpPr>
            <a:spLocks noGrp="1"/>
          </p:cNvSpPr>
          <p:nvPr>
            <p:ph type="title"/>
          </p:nvPr>
        </p:nvSpPr>
        <p:spPr/>
        <p:txBody>
          <a:bodyPr/>
          <a:lstStyle/>
          <a:p>
            <a:pPr eaLnBrk="1" hangingPunct="1"/>
            <a:r>
              <a:rPr lang="en-US" sz="3200" dirty="0"/>
              <a:t>Possible </a:t>
            </a:r>
            <a:r>
              <a:rPr lang="en-US" sz="3200" dirty="0" smtClean="0"/>
              <a:t>mechanism for replication of </a:t>
            </a:r>
            <a:r>
              <a:rPr lang="en-US" sz="3200" dirty="0"/>
              <a:t>a primitive </a:t>
            </a:r>
            <a:br>
              <a:rPr lang="en-US" sz="3200" dirty="0"/>
            </a:br>
            <a:r>
              <a:rPr lang="en-US" sz="3200" dirty="0"/>
              <a:t>RNA </a:t>
            </a:r>
            <a:r>
              <a:rPr lang="en-US" sz="3200" dirty="0" smtClean="0"/>
              <a:t>molecule on clay</a:t>
            </a:r>
            <a:endParaRPr lang="en-US" sz="3200" dirty="0"/>
          </a:p>
        </p:txBody>
      </p:sp>
      <p:sp>
        <p:nvSpPr>
          <p:cNvPr id="6" name="Text Placeholder 5"/>
          <p:cNvSpPr>
            <a:spLocks noGrp="1"/>
          </p:cNvSpPr>
          <p:nvPr>
            <p:ph type="body" sz="quarter" idx="13"/>
          </p:nvPr>
        </p:nvSpPr>
        <p:spPr>
          <a:xfrm>
            <a:off x="0" y="6457892"/>
            <a:ext cx="184720" cy="400105"/>
          </a:xfrm>
        </p:spPr>
        <p:txBody>
          <a:bodyPr/>
          <a:lstStyle/>
          <a:p>
            <a:endParaRPr lang="en-US" dirty="0"/>
          </a:p>
        </p:txBody>
      </p:sp>
      <p:sp>
        <p:nvSpPr>
          <p:cNvPr id="4" name="Cloud 3"/>
          <p:cNvSpPr/>
          <p:nvPr/>
        </p:nvSpPr>
        <p:spPr>
          <a:xfrm>
            <a:off x="624305" y="1618095"/>
            <a:ext cx="2398860" cy="2398860"/>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344068" y="1785268"/>
            <a:ext cx="350874" cy="2118165"/>
            <a:chOff x="3115340" y="2768468"/>
            <a:chExt cx="350874" cy="2118165"/>
          </a:xfrm>
        </p:grpSpPr>
        <p:cxnSp>
          <p:nvCxnSpPr>
            <p:cNvPr id="7" name="Straight Connector 6"/>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115340" y="2913322"/>
              <a:ext cx="350874" cy="1754370"/>
              <a:chOff x="3115340" y="2913322"/>
              <a:chExt cx="350874" cy="1754370"/>
            </a:xfrm>
            <a:solidFill>
              <a:schemeClr val="accent4">
                <a:lumMod val="40000"/>
                <a:lumOff val="60000"/>
              </a:schemeClr>
            </a:solidFill>
          </p:grpSpPr>
          <p:sp>
            <p:nvSpPr>
              <p:cNvPr id="8" name="Oval 7"/>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2" name="Oval 11"/>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3" name="Oval 12"/>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4" name="Oval 13"/>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5" name="Oval 14"/>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sp>
        <p:nvSpPr>
          <p:cNvPr id="55" name="Cloud 54"/>
          <p:cNvSpPr/>
          <p:nvPr/>
        </p:nvSpPr>
        <p:spPr>
          <a:xfrm>
            <a:off x="3440157" y="1618095"/>
            <a:ext cx="2398860" cy="2398860"/>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511262" y="1776794"/>
            <a:ext cx="350874" cy="2118165"/>
            <a:chOff x="3115340" y="2768468"/>
            <a:chExt cx="350874" cy="2118165"/>
          </a:xfrm>
        </p:grpSpPr>
        <p:cxnSp>
          <p:nvCxnSpPr>
            <p:cNvPr id="21" name="Straight Connector 20"/>
            <p:cNvCxnSpPr/>
            <p:nvPr/>
          </p:nvCxnSpPr>
          <p:spPr>
            <a:xfrm>
              <a:off x="3285460" y="2768468"/>
              <a:ext cx="0" cy="2118165"/>
            </a:xfrm>
            <a:prstGeom prst="line">
              <a:avLst/>
            </a:prstGeom>
            <a:ln w="28575">
              <a:solidFill>
                <a:schemeClr val="accent2">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115340" y="2913322"/>
              <a:ext cx="350874" cy="1754370"/>
              <a:chOff x="3115340" y="2913322"/>
              <a:chExt cx="350874" cy="1754370"/>
            </a:xfrm>
            <a:solidFill>
              <a:schemeClr val="accent4">
                <a:lumMod val="40000"/>
                <a:lumOff val="60000"/>
              </a:schemeClr>
            </a:solidFill>
          </p:grpSpPr>
          <p:sp>
            <p:nvSpPr>
              <p:cNvPr id="23" name="Oval 22"/>
              <p:cNvSpPr/>
              <p:nvPr/>
            </p:nvSpPr>
            <p:spPr>
              <a:xfrm>
                <a:off x="3115340" y="2913322"/>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24" name="Oval 23"/>
              <p:cNvSpPr/>
              <p:nvPr/>
            </p:nvSpPr>
            <p:spPr>
              <a:xfrm>
                <a:off x="3115340" y="3264196"/>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25" name="Oval 24"/>
              <p:cNvSpPr/>
              <p:nvPr/>
            </p:nvSpPr>
            <p:spPr>
              <a:xfrm>
                <a:off x="3115340" y="3615070"/>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inux Biolinum O" pitchFamily="50" charset="0"/>
                    <a:ea typeface="Linux Biolinum O" pitchFamily="50" charset="0"/>
                    <a:cs typeface="Linux Biolinum O" pitchFamily="50" charset="0"/>
                  </a:rPr>
                  <a:t>U</a:t>
                </a:r>
              </a:p>
            </p:txBody>
          </p:sp>
          <p:sp>
            <p:nvSpPr>
              <p:cNvPr id="26" name="Oval 25"/>
              <p:cNvSpPr/>
              <p:nvPr/>
            </p:nvSpPr>
            <p:spPr>
              <a:xfrm>
                <a:off x="3115340" y="3965944"/>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27" name="Oval 26"/>
              <p:cNvSpPr/>
              <p:nvPr/>
            </p:nvSpPr>
            <p:spPr>
              <a:xfrm>
                <a:off x="3115340" y="4316818"/>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grpSp>
        <p:nvGrpSpPr>
          <p:cNvPr id="17" name="Group 16"/>
          <p:cNvGrpSpPr/>
          <p:nvPr/>
        </p:nvGrpSpPr>
        <p:grpSpPr>
          <a:xfrm>
            <a:off x="2955853" y="512671"/>
            <a:ext cx="1255447" cy="1333476"/>
            <a:chOff x="2142863" y="4937284"/>
            <a:chExt cx="1255447" cy="1333476"/>
          </a:xfrm>
        </p:grpSpPr>
        <p:sp>
          <p:nvSpPr>
            <p:cNvPr id="31" name="Oval 30"/>
            <p:cNvSpPr/>
            <p:nvPr/>
          </p:nvSpPr>
          <p:spPr>
            <a:xfrm>
              <a:off x="2142863" y="5112721"/>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32" name="Oval 31"/>
            <p:cNvSpPr/>
            <p:nvPr/>
          </p:nvSpPr>
          <p:spPr>
            <a:xfrm>
              <a:off x="2604979" y="4937284"/>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33" name="Oval 32"/>
            <p:cNvSpPr/>
            <p:nvPr/>
          </p:nvSpPr>
          <p:spPr>
            <a:xfrm>
              <a:off x="3047436" y="5283823"/>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inux Biolinum O" pitchFamily="50" charset="0"/>
                  <a:ea typeface="Linux Biolinum O" pitchFamily="50" charset="0"/>
                  <a:cs typeface="Linux Biolinum O" pitchFamily="50" charset="0"/>
                </a:rPr>
                <a:t>U</a:t>
              </a:r>
            </a:p>
          </p:txBody>
        </p:sp>
        <p:sp>
          <p:nvSpPr>
            <p:cNvPr id="34" name="Oval 33"/>
            <p:cNvSpPr/>
            <p:nvPr/>
          </p:nvSpPr>
          <p:spPr>
            <a:xfrm>
              <a:off x="2604979" y="5639032"/>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35" name="Oval 34"/>
            <p:cNvSpPr/>
            <p:nvPr/>
          </p:nvSpPr>
          <p:spPr>
            <a:xfrm>
              <a:off x="2307898" y="5919886"/>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nvGrpSpPr>
          <p:cNvPr id="18" name="Group 17"/>
          <p:cNvGrpSpPr/>
          <p:nvPr/>
        </p:nvGrpSpPr>
        <p:grpSpPr>
          <a:xfrm>
            <a:off x="5421055" y="3552389"/>
            <a:ext cx="1055136" cy="1228738"/>
            <a:chOff x="747931" y="5042701"/>
            <a:chExt cx="1055136" cy="1228738"/>
          </a:xfrm>
        </p:grpSpPr>
        <p:sp>
          <p:nvSpPr>
            <p:cNvPr id="39" name="Oval 38"/>
            <p:cNvSpPr/>
            <p:nvPr/>
          </p:nvSpPr>
          <p:spPr>
            <a:xfrm>
              <a:off x="1249377" y="5042701"/>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40" name="Oval 39"/>
            <p:cNvSpPr/>
            <p:nvPr/>
          </p:nvSpPr>
          <p:spPr>
            <a:xfrm>
              <a:off x="747931" y="563903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41" name="Oval 40"/>
            <p:cNvSpPr/>
            <p:nvPr/>
          </p:nvSpPr>
          <p:spPr>
            <a:xfrm>
              <a:off x="1452193" y="556901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42" name="Oval 41"/>
            <p:cNvSpPr/>
            <p:nvPr/>
          </p:nvSpPr>
          <p:spPr>
            <a:xfrm>
              <a:off x="838072" y="528816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43" name="Oval 42"/>
            <p:cNvSpPr/>
            <p:nvPr/>
          </p:nvSpPr>
          <p:spPr>
            <a:xfrm>
              <a:off x="1198778" y="5920565"/>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nvGrpSpPr>
          <p:cNvPr id="46" name="Group 45"/>
          <p:cNvGrpSpPr/>
          <p:nvPr/>
        </p:nvGrpSpPr>
        <p:grpSpPr>
          <a:xfrm>
            <a:off x="154581" y="689142"/>
            <a:ext cx="350874" cy="2118165"/>
            <a:chOff x="3115340" y="2768468"/>
            <a:chExt cx="350874" cy="2118165"/>
          </a:xfrm>
        </p:grpSpPr>
        <p:cxnSp>
          <p:nvCxnSpPr>
            <p:cNvPr id="47" name="Straight Connector 46"/>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3115340" y="2913322"/>
              <a:ext cx="350874" cy="1754370"/>
              <a:chOff x="3115340" y="2913322"/>
              <a:chExt cx="350874" cy="1754370"/>
            </a:xfrm>
            <a:solidFill>
              <a:schemeClr val="accent4">
                <a:lumMod val="40000"/>
                <a:lumOff val="60000"/>
              </a:schemeClr>
            </a:solidFill>
          </p:grpSpPr>
          <p:sp>
            <p:nvSpPr>
              <p:cNvPr id="49" name="Oval 48"/>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50" name="Oval 49"/>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51" name="Oval 50"/>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52" name="Oval 51"/>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53" name="Oval 52"/>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sp>
        <p:nvSpPr>
          <p:cNvPr id="19" name="Arc 18"/>
          <p:cNvSpPr/>
          <p:nvPr/>
        </p:nvSpPr>
        <p:spPr>
          <a:xfrm>
            <a:off x="-241152" y="1075179"/>
            <a:ext cx="1670927" cy="877185"/>
          </a:xfrm>
          <a:prstGeom prst="arc">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 name="Group 55"/>
          <p:cNvGrpSpPr/>
          <p:nvPr/>
        </p:nvGrpSpPr>
        <p:grpSpPr>
          <a:xfrm>
            <a:off x="4159920" y="1776794"/>
            <a:ext cx="350874" cy="2118165"/>
            <a:chOff x="3115340" y="2768468"/>
            <a:chExt cx="350874" cy="2118165"/>
          </a:xfrm>
        </p:grpSpPr>
        <p:cxnSp>
          <p:nvCxnSpPr>
            <p:cNvPr id="57" name="Straight Connector 56"/>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3115340" y="2913322"/>
              <a:ext cx="350874" cy="1754370"/>
              <a:chOff x="3115340" y="2913322"/>
              <a:chExt cx="350874" cy="1754370"/>
            </a:xfrm>
            <a:solidFill>
              <a:schemeClr val="accent4">
                <a:lumMod val="40000"/>
                <a:lumOff val="60000"/>
              </a:schemeClr>
            </a:solidFill>
          </p:grpSpPr>
          <p:sp>
            <p:nvSpPr>
              <p:cNvPr id="59" name="Oval 58"/>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60" name="Oval 59"/>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61" name="Oval 60"/>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62" name="Oval 61"/>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63" name="Oval 62"/>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sp>
        <p:nvSpPr>
          <p:cNvPr id="64" name="Arc 63"/>
          <p:cNvSpPr/>
          <p:nvPr/>
        </p:nvSpPr>
        <p:spPr>
          <a:xfrm>
            <a:off x="3084229" y="1281651"/>
            <a:ext cx="1670927" cy="877185"/>
          </a:xfrm>
          <a:prstGeom prst="arc">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p:cNvCxnSpPr/>
          <p:nvPr/>
        </p:nvCxnSpPr>
        <p:spPr>
          <a:xfrm>
            <a:off x="3064752" y="2631870"/>
            <a:ext cx="3477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Cloud 67"/>
          <p:cNvSpPr/>
          <p:nvPr/>
        </p:nvSpPr>
        <p:spPr>
          <a:xfrm>
            <a:off x="6273788" y="1618095"/>
            <a:ext cx="2398860" cy="2398860"/>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7344893" y="1776794"/>
            <a:ext cx="350874" cy="2118165"/>
            <a:chOff x="3115340" y="2768468"/>
            <a:chExt cx="350874" cy="2118165"/>
          </a:xfrm>
        </p:grpSpPr>
        <p:cxnSp>
          <p:nvCxnSpPr>
            <p:cNvPr id="70" name="Straight Connector 69"/>
            <p:cNvCxnSpPr/>
            <p:nvPr/>
          </p:nvCxnSpPr>
          <p:spPr>
            <a:xfrm>
              <a:off x="3285460" y="2768468"/>
              <a:ext cx="0" cy="2118165"/>
            </a:xfrm>
            <a:prstGeom prst="line">
              <a:avLst/>
            </a:prstGeom>
            <a:ln w="28575">
              <a:solidFill>
                <a:schemeClr val="accent2">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115340" y="2913322"/>
              <a:ext cx="350874" cy="1754370"/>
              <a:chOff x="3115340" y="2913322"/>
              <a:chExt cx="350874" cy="1754370"/>
            </a:xfrm>
            <a:solidFill>
              <a:schemeClr val="accent4">
                <a:lumMod val="40000"/>
                <a:lumOff val="60000"/>
              </a:schemeClr>
            </a:solidFill>
          </p:grpSpPr>
          <p:sp>
            <p:nvSpPr>
              <p:cNvPr id="72" name="Oval 71"/>
              <p:cNvSpPr/>
              <p:nvPr/>
            </p:nvSpPr>
            <p:spPr>
              <a:xfrm>
                <a:off x="3115340" y="2913322"/>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73" name="Oval 72"/>
              <p:cNvSpPr/>
              <p:nvPr/>
            </p:nvSpPr>
            <p:spPr>
              <a:xfrm>
                <a:off x="3115340" y="3264196"/>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74" name="Oval 73"/>
              <p:cNvSpPr/>
              <p:nvPr/>
            </p:nvSpPr>
            <p:spPr>
              <a:xfrm>
                <a:off x="3115340" y="3615070"/>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inux Biolinum O" pitchFamily="50" charset="0"/>
                    <a:ea typeface="Linux Biolinum O" pitchFamily="50" charset="0"/>
                    <a:cs typeface="Linux Biolinum O" pitchFamily="50" charset="0"/>
                  </a:rPr>
                  <a:t>U</a:t>
                </a:r>
              </a:p>
            </p:txBody>
          </p:sp>
          <p:sp>
            <p:nvSpPr>
              <p:cNvPr id="75" name="Oval 74"/>
              <p:cNvSpPr/>
              <p:nvPr/>
            </p:nvSpPr>
            <p:spPr>
              <a:xfrm>
                <a:off x="3115340" y="3965944"/>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76" name="Oval 75"/>
              <p:cNvSpPr/>
              <p:nvPr/>
            </p:nvSpPr>
            <p:spPr>
              <a:xfrm>
                <a:off x="3115340" y="4316818"/>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grpSp>
        <p:nvGrpSpPr>
          <p:cNvPr id="77" name="Group 76"/>
          <p:cNvGrpSpPr/>
          <p:nvPr/>
        </p:nvGrpSpPr>
        <p:grpSpPr>
          <a:xfrm>
            <a:off x="8701711" y="721754"/>
            <a:ext cx="350874" cy="2118165"/>
            <a:chOff x="3115340" y="2768468"/>
            <a:chExt cx="350874" cy="2118165"/>
          </a:xfrm>
        </p:grpSpPr>
        <p:cxnSp>
          <p:nvCxnSpPr>
            <p:cNvPr id="78" name="Straight Connector 77"/>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115340" y="2913322"/>
              <a:ext cx="350874" cy="1754370"/>
              <a:chOff x="3115340" y="2913322"/>
              <a:chExt cx="350874" cy="1754370"/>
            </a:xfrm>
            <a:solidFill>
              <a:schemeClr val="accent4">
                <a:lumMod val="40000"/>
                <a:lumOff val="60000"/>
              </a:schemeClr>
            </a:solidFill>
          </p:grpSpPr>
          <p:sp>
            <p:nvSpPr>
              <p:cNvPr id="80" name="Oval 79"/>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81" name="Oval 80"/>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82" name="Oval 81"/>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83" name="Oval 82"/>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84" name="Oval 83"/>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cxnSp>
        <p:nvCxnSpPr>
          <p:cNvPr id="85" name="Straight Arrow Connector 84"/>
          <p:cNvCxnSpPr/>
          <p:nvPr/>
        </p:nvCxnSpPr>
        <p:spPr>
          <a:xfrm>
            <a:off x="5888335" y="2631870"/>
            <a:ext cx="3477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Cloud 86"/>
          <p:cNvSpPr/>
          <p:nvPr/>
        </p:nvSpPr>
        <p:spPr>
          <a:xfrm>
            <a:off x="6273788" y="4447786"/>
            <a:ext cx="2398860" cy="2398860"/>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7344893" y="4606485"/>
            <a:ext cx="350874" cy="2118165"/>
            <a:chOff x="3115340" y="2768468"/>
            <a:chExt cx="350874" cy="2118165"/>
          </a:xfrm>
        </p:grpSpPr>
        <p:cxnSp>
          <p:nvCxnSpPr>
            <p:cNvPr id="89" name="Straight Connector 88"/>
            <p:cNvCxnSpPr/>
            <p:nvPr/>
          </p:nvCxnSpPr>
          <p:spPr>
            <a:xfrm>
              <a:off x="3285460" y="2768468"/>
              <a:ext cx="0" cy="2118165"/>
            </a:xfrm>
            <a:prstGeom prst="line">
              <a:avLst/>
            </a:prstGeom>
            <a:ln w="28575">
              <a:solidFill>
                <a:schemeClr val="accent2">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3115340" y="2913322"/>
              <a:ext cx="350874" cy="1754370"/>
              <a:chOff x="3115340" y="2913322"/>
              <a:chExt cx="350874" cy="1754370"/>
            </a:xfrm>
            <a:solidFill>
              <a:schemeClr val="accent4">
                <a:lumMod val="40000"/>
                <a:lumOff val="60000"/>
              </a:schemeClr>
            </a:solidFill>
          </p:grpSpPr>
          <p:sp>
            <p:nvSpPr>
              <p:cNvPr id="91" name="Oval 90"/>
              <p:cNvSpPr/>
              <p:nvPr/>
            </p:nvSpPr>
            <p:spPr>
              <a:xfrm>
                <a:off x="3115340" y="2913322"/>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92" name="Oval 91"/>
              <p:cNvSpPr/>
              <p:nvPr/>
            </p:nvSpPr>
            <p:spPr>
              <a:xfrm>
                <a:off x="3115340" y="3264196"/>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93" name="Oval 92"/>
              <p:cNvSpPr/>
              <p:nvPr/>
            </p:nvSpPr>
            <p:spPr>
              <a:xfrm>
                <a:off x="3115340" y="3615070"/>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inux Biolinum O" pitchFamily="50" charset="0"/>
                    <a:ea typeface="Linux Biolinum O" pitchFamily="50" charset="0"/>
                    <a:cs typeface="Linux Biolinum O" pitchFamily="50" charset="0"/>
                  </a:rPr>
                  <a:t>U</a:t>
                </a:r>
              </a:p>
            </p:txBody>
          </p:sp>
          <p:sp>
            <p:nvSpPr>
              <p:cNvPr id="94" name="Oval 93"/>
              <p:cNvSpPr/>
              <p:nvPr/>
            </p:nvSpPr>
            <p:spPr>
              <a:xfrm>
                <a:off x="3115340" y="3965944"/>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95" name="Oval 94"/>
              <p:cNvSpPr/>
              <p:nvPr/>
            </p:nvSpPr>
            <p:spPr>
              <a:xfrm>
                <a:off x="3115340" y="4316818"/>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cxnSp>
        <p:nvCxnSpPr>
          <p:cNvPr id="96" name="Straight Arrow Connector 95"/>
          <p:cNvCxnSpPr/>
          <p:nvPr/>
        </p:nvCxnSpPr>
        <p:spPr>
          <a:xfrm rot="5400000">
            <a:off x="7328826" y="4276096"/>
            <a:ext cx="3477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Arc 96"/>
          <p:cNvSpPr/>
          <p:nvPr/>
        </p:nvSpPr>
        <p:spPr>
          <a:xfrm>
            <a:off x="7803322" y="1075179"/>
            <a:ext cx="1670927" cy="877185"/>
          </a:xfrm>
          <a:prstGeom prst="arc">
            <a:avLst>
              <a:gd name="adj1" fmla="val 10785071"/>
              <a:gd name="adj2" fmla="val 16211020"/>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Arc 97"/>
          <p:cNvSpPr/>
          <p:nvPr/>
        </p:nvSpPr>
        <p:spPr>
          <a:xfrm>
            <a:off x="5711408" y="4141855"/>
            <a:ext cx="1670927" cy="877185"/>
          </a:xfrm>
          <a:prstGeom prst="arc">
            <a:avLst>
              <a:gd name="adj1" fmla="val 5723734"/>
              <a:gd name="adj2" fmla="val 10921486"/>
            </a:avLst>
          </a:prstGeom>
          <a:ln w="2857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9" name="Group 98"/>
          <p:cNvGrpSpPr/>
          <p:nvPr/>
        </p:nvGrpSpPr>
        <p:grpSpPr>
          <a:xfrm>
            <a:off x="6973760" y="4606485"/>
            <a:ext cx="350874" cy="2118165"/>
            <a:chOff x="3115340" y="2768468"/>
            <a:chExt cx="350874" cy="2118165"/>
          </a:xfrm>
        </p:grpSpPr>
        <p:cxnSp>
          <p:nvCxnSpPr>
            <p:cNvPr id="100" name="Straight Connector 99"/>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3115340" y="2913322"/>
              <a:ext cx="350874" cy="1754370"/>
              <a:chOff x="3115340" y="2913322"/>
              <a:chExt cx="350874" cy="1754370"/>
            </a:xfrm>
            <a:solidFill>
              <a:schemeClr val="accent4">
                <a:lumMod val="40000"/>
                <a:lumOff val="60000"/>
              </a:schemeClr>
            </a:solidFill>
          </p:grpSpPr>
          <p:sp>
            <p:nvSpPr>
              <p:cNvPr id="102" name="Oval 101"/>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03" name="Oval 102"/>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04" name="Oval 103"/>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05" name="Oval 104"/>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06" name="Oval 105"/>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sp>
        <p:nvSpPr>
          <p:cNvPr id="107" name="Cloud 106"/>
          <p:cNvSpPr/>
          <p:nvPr/>
        </p:nvSpPr>
        <p:spPr>
          <a:xfrm>
            <a:off x="3399415" y="4447786"/>
            <a:ext cx="2398860" cy="2398860"/>
          </a:xfrm>
          <a:prstGeom prst="cloud">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2430700" y="3797848"/>
            <a:ext cx="350874" cy="2118165"/>
            <a:chOff x="3115340" y="2768468"/>
            <a:chExt cx="350874" cy="2118165"/>
          </a:xfrm>
        </p:grpSpPr>
        <p:cxnSp>
          <p:nvCxnSpPr>
            <p:cNvPr id="109" name="Straight Connector 108"/>
            <p:cNvCxnSpPr/>
            <p:nvPr/>
          </p:nvCxnSpPr>
          <p:spPr>
            <a:xfrm>
              <a:off x="3285460" y="2768468"/>
              <a:ext cx="0" cy="2118165"/>
            </a:xfrm>
            <a:prstGeom prst="line">
              <a:avLst/>
            </a:prstGeom>
            <a:ln w="28575">
              <a:solidFill>
                <a:schemeClr val="accent2">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3115340" y="2913322"/>
              <a:ext cx="350874" cy="1754370"/>
              <a:chOff x="3115340" y="2913322"/>
              <a:chExt cx="350874" cy="1754370"/>
            </a:xfrm>
            <a:solidFill>
              <a:schemeClr val="accent4">
                <a:lumMod val="40000"/>
                <a:lumOff val="60000"/>
              </a:schemeClr>
            </a:solidFill>
          </p:grpSpPr>
          <p:sp>
            <p:nvSpPr>
              <p:cNvPr id="111" name="Oval 110"/>
              <p:cNvSpPr/>
              <p:nvPr/>
            </p:nvSpPr>
            <p:spPr>
              <a:xfrm>
                <a:off x="3115340" y="2913322"/>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12" name="Oval 111"/>
              <p:cNvSpPr/>
              <p:nvPr/>
            </p:nvSpPr>
            <p:spPr>
              <a:xfrm>
                <a:off x="3115340" y="3264196"/>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13" name="Oval 112"/>
              <p:cNvSpPr/>
              <p:nvPr/>
            </p:nvSpPr>
            <p:spPr>
              <a:xfrm>
                <a:off x="3115340" y="3615070"/>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Linux Biolinum O" pitchFamily="50" charset="0"/>
                    <a:ea typeface="Linux Biolinum O" pitchFamily="50" charset="0"/>
                    <a:cs typeface="Linux Biolinum O" pitchFamily="50" charset="0"/>
                  </a:rPr>
                  <a:t>U</a:t>
                </a:r>
              </a:p>
            </p:txBody>
          </p:sp>
          <p:sp>
            <p:nvSpPr>
              <p:cNvPr id="114" name="Oval 113"/>
              <p:cNvSpPr/>
              <p:nvPr/>
            </p:nvSpPr>
            <p:spPr>
              <a:xfrm>
                <a:off x="3115340" y="3965944"/>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15" name="Oval 114"/>
              <p:cNvSpPr/>
              <p:nvPr/>
            </p:nvSpPr>
            <p:spPr>
              <a:xfrm>
                <a:off x="3115340" y="4316818"/>
                <a:ext cx="350874" cy="35087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U</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grpSp>
        <p:nvGrpSpPr>
          <p:cNvPr id="116" name="Group 115"/>
          <p:cNvGrpSpPr/>
          <p:nvPr/>
        </p:nvGrpSpPr>
        <p:grpSpPr>
          <a:xfrm>
            <a:off x="4099387" y="4606485"/>
            <a:ext cx="350874" cy="2118165"/>
            <a:chOff x="3115340" y="2768468"/>
            <a:chExt cx="350874" cy="2118165"/>
          </a:xfrm>
        </p:grpSpPr>
        <p:cxnSp>
          <p:nvCxnSpPr>
            <p:cNvPr id="117" name="Straight Connector 116"/>
            <p:cNvCxnSpPr/>
            <p:nvPr/>
          </p:nvCxnSpPr>
          <p:spPr>
            <a:xfrm>
              <a:off x="3285460" y="2768468"/>
              <a:ext cx="0" cy="2118165"/>
            </a:xfrm>
            <a:prstGeom prst="line">
              <a:avLst/>
            </a:prstGeom>
            <a:ln w="28575">
              <a:solidFill>
                <a:schemeClr val="accent4">
                  <a:lumMod val="60000"/>
                  <a:lumOff val="40000"/>
                </a:schemeClr>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3115340" y="2913322"/>
              <a:ext cx="350874" cy="1754370"/>
              <a:chOff x="3115340" y="2913322"/>
              <a:chExt cx="350874" cy="1754370"/>
            </a:xfrm>
            <a:solidFill>
              <a:schemeClr val="accent4">
                <a:lumMod val="40000"/>
                <a:lumOff val="60000"/>
              </a:schemeClr>
            </a:solidFill>
          </p:grpSpPr>
          <p:sp>
            <p:nvSpPr>
              <p:cNvPr id="119" name="Oval 118"/>
              <p:cNvSpPr/>
              <p:nvPr/>
            </p:nvSpPr>
            <p:spPr>
              <a:xfrm>
                <a:off x="3115340" y="2913322"/>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20" name="Oval 119"/>
              <p:cNvSpPr/>
              <p:nvPr/>
            </p:nvSpPr>
            <p:spPr>
              <a:xfrm>
                <a:off x="3115340" y="3264196"/>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21" name="Oval 120"/>
              <p:cNvSpPr/>
              <p:nvPr/>
            </p:nvSpPr>
            <p:spPr>
              <a:xfrm>
                <a:off x="3115340" y="3615070"/>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22" name="Oval 121"/>
              <p:cNvSpPr/>
              <p:nvPr/>
            </p:nvSpPr>
            <p:spPr>
              <a:xfrm>
                <a:off x="3115340" y="3965944"/>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sp>
            <p:nvSpPr>
              <p:cNvPr id="123" name="Oval 122"/>
              <p:cNvSpPr/>
              <p:nvPr/>
            </p:nvSpPr>
            <p:spPr>
              <a:xfrm>
                <a:off x="3115340" y="4316818"/>
                <a:ext cx="350874" cy="3508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Linux Biolinum O" pitchFamily="50" charset="0"/>
                    <a:ea typeface="Linux Biolinum O" pitchFamily="50" charset="0"/>
                    <a:cs typeface="Linux Biolinum O" pitchFamily="50" charset="0"/>
                  </a:rPr>
                  <a:t>A</a:t>
                </a:r>
                <a:endParaRPr lang="en-US" sz="2800" dirty="0">
                  <a:solidFill>
                    <a:schemeClr val="bg1"/>
                  </a:solidFill>
                  <a:latin typeface="Linux Biolinum O" pitchFamily="50" charset="0"/>
                  <a:ea typeface="Linux Biolinum O" pitchFamily="50" charset="0"/>
                  <a:cs typeface="Linux Biolinum O" pitchFamily="50" charset="0"/>
                </a:endParaRPr>
              </a:p>
            </p:txBody>
          </p:sp>
        </p:grpSp>
      </p:grpSp>
      <p:cxnSp>
        <p:nvCxnSpPr>
          <p:cNvPr id="124" name="Straight Arrow Connector 123"/>
          <p:cNvCxnSpPr/>
          <p:nvPr/>
        </p:nvCxnSpPr>
        <p:spPr>
          <a:xfrm flipH="1">
            <a:off x="5888335" y="5612173"/>
            <a:ext cx="3477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Arc 124"/>
          <p:cNvSpPr/>
          <p:nvPr/>
        </p:nvSpPr>
        <p:spPr>
          <a:xfrm>
            <a:off x="2779334" y="4141855"/>
            <a:ext cx="1670927" cy="877185"/>
          </a:xfrm>
          <a:prstGeom prst="arc">
            <a:avLst>
              <a:gd name="adj1" fmla="val 5723734"/>
              <a:gd name="adj2" fmla="val 9885162"/>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6" name="Straight Arrow Connector 125"/>
          <p:cNvCxnSpPr/>
          <p:nvPr/>
        </p:nvCxnSpPr>
        <p:spPr>
          <a:xfrm rot="16200000" flipV="1">
            <a:off x="4317943" y="4276096"/>
            <a:ext cx="3477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fade">
                                      <p:cBhvr>
                                        <p:cTn id="66" dur="500"/>
                                        <p:tgtEl>
                                          <p:spTgt spid="96"/>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fade">
                                      <p:cBhvr>
                                        <p:cTn id="74" dur="500"/>
                                        <p:tgtEl>
                                          <p:spTgt spid="88"/>
                                        </p:tgtEl>
                                      </p:cBhvr>
                                    </p:animEffect>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fade">
                                      <p:cBhvr>
                                        <p:cTn id="82" dur="500"/>
                                        <p:tgtEl>
                                          <p:spTgt spid="98"/>
                                        </p:tgtEl>
                                      </p:cBhvr>
                                    </p:animEffec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50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fade">
                                      <p:cBhvr>
                                        <p:cTn id="91" dur="500"/>
                                        <p:tgtEl>
                                          <p:spTgt spid="124"/>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fade">
                                      <p:cBhvr>
                                        <p:cTn id="95" dur="500"/>
                                        <p:tgtEl>
                                          <p:spTgt spid="107"/>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fade">
                                      <p:cBhvr>
                                        <p:cTn id="99" dur="500"/>
                                        <p:tgtEl>
                                          <p:spTgt spid="116"/>
                                        </p:tgtEl>
                                      </p:cBhvr>
                                    </p:animEffect>
                                  </p:childTnLst>
                                </p:cTn>
                              </p:par>
                            </p:childTnLst>
                          </p:cTn>
                        </p:par>
                        <p:par>
                          <p:cTn id="100" fill="hold">
                            <p:stCondLst>
                              <p:cond delay="1500"/>
                            </p:stCondLst>
                            <p:childTnLst>
                              <p:par>
                                <p:cTn id="101" presetID="10" presetClass="entr" presetSubtype="0" fill="hold" grpId="0" nodeType="after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fade">
                                      <p:cBhvr>
                                        <p:cTn id="103" dur="500"/>
                                        <p:tgtEl>
                                          <p:spTgt spid="125"/>
                                        </p:tgtEl>
                                      </p:cBhvr>
                                    </p:animEffect>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108"/>
                                        </p:tgtEl>
                                        <p:attrNameLst>
                                          <p:attrName>style.visibility</p:attrName>
                                        </p:attrNameLst>
                                      </p:cBhvr>
                                      <p:to>
                                        <p:strVal val="visible"/>
                                      </p:to>
                                    </p:set>
                                    <p:animEffect transition="in" filter="fade">
                                      <p:cBhvr>
                                        <p:cTn id="107" dur="500"/>
                                        <p:tgtEl>
                                          <p:spTgt spid="108"/>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126"/>
                                        </p:tgtEl>
                                        <p:attrNameLst>
                                          <p:attrName>style.visibility</p:attrName>
                                        </p:attrNameLst>
                                      </p:cBhvr>
                                      <p:to>
                                        <p:strVal val="visible"/>
                                      </p:to>
                                    </p:set>
                                    <p:anim calcmode="lin" valueType="num">
                                      <p:cBhvr>
                                        <p:cTn id="112" dur="1000" fill="hold"/>
                                        <p:tgtEl>
                                          <p:spTgt spid="126"/>
                                        </p:tgtEl>
                                        <p:attrNameLst>
                                          <p:attrName>ppt_w</p:attrName>
                                        </p:attrNameLst>
                                      </p:cBhvr>
                                      <p:tavLst>
                                        <p:tav tm="0">
                                          <p:val>
                                            <p:fltVal val="0"/>
                                          </p:val>
                                        </p:tav>
                                        <p:tav tm="100000">
                                          <p:val>
                                            <p:strVal val="#ppt_w"/>
                                          </p:val>
                                        </p:tav>
                                      </p:tavLst>
                                    </p:anim>
                                    <p:anim calcmode="lin" valueType="num">
                                      <p:cBhvr>
                                        <p:cTn id="113" dur="1000" fill="hold"/>
                                        <p:tgtEl>
                                          <p:spTgt spid="126"/>
                                        </p:tgtEl>
                                        <p:attrNameLst>
                                          <p:attrName>ppt_h</p:attrName>
                                        </p:attrNameLst>
                                      </p:cBhvr>
                                      <p:tavLst>
                                        <p:tav tm="0">
                                          <p:val>
                                            <p:fltVal val="0"/>
                                          </p:val>
                                        </p:tav>
                                        <p:tav tm="100000">
                                          <p:val>
                                            <p:strVal val="#ppt_h"/>
                                          </p:val>
                                        </p:tav>
                                      </p:tavLst>
                                    </p:anim>
                                    <p:anim calcmode="lin" valueType="num">
                                      <p:cBhvr>
                                        <p:cTn id="114" dur="1000" fill="hold"/>
                                        <p:tgtEl>
                                          <p:spTgt spid="126"/>
                                        </p:tgtEl>
                                        <p:attrNameLst>
                                          <p:attrName>style.rotation</p:attrName>
                                        </p:attrNameLst>
                                      </p:cBhvr>
                                      <p:tavLst>
                                        <p:tav tm="0">
                                          <p:val>
                                            <p:fltVal val="90"/>
                                          </p:val>
                                        </p:tav>
                                        <p:tav tm="100000">
                                          <p:val>
                                            <p:fltVal val="0"/>
                                          </p:val>
                                        </p:tav>
                                      </p:tavLst>
                                    </p:anim>
                                    <p:animEffect transition="in" filter="fade">
                                      <p:cBhvr>
                                        <p:cTn id="115"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9" grpId="0" animBg="1"/>
      <p:bldP spid="64" grpId="0" animBg="1"/>
      <p:bldP spid="68" grpId="0" animBg="1"/>
      <p:bldP spid="87" grpId="0" animBg="1"/>
      <p:bldP spid="97" grpId="0" animBg="1"/>
      <p:bldP spid="98" grpId="0" animBg="1"/>
      <p:bldP spid="107" grpId="0" animBg="1"/>
      <p:bldP spid="1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 y="6457890"/>
            <a:ext cx="1301949" cy="400105"/>
          </a:xfrm>
        </p:spPr>
        <p:txBody>
          <a:bodyPr/>
          <a:lstStyle/>
          <a:p>
            <a:r>
              <a:rPr lang="en-US" dirty="0" smtClean="0">
                <a:solidFill>
                  <a:schemeClr val="tx1"/>
                </a:solidFill>
                <a:latin typeface="Cambria" pitchFamily="18" charset="0"/>
              </a:rPr>
              <a:t>Wikipedia</a:t>
            </a:r>
            <a:endParaRPr lang="en-US" dirty="0">
              <a:solidFill>
                <a:schemeClr val="tx1"/>
              </a:solidFill>
            </a:endParaRPr>
          </a:p>
        </p:txBody>
      </p:sp>
      <p:sp>
        <p:nvSpPr>
          <p:cNvPr id="4" name="Title 3"/>
          <p:cNvSpPr>
            <a:spLocks noGrp="1"/>
          </p:cNvSpPr>
          <p:nvPr>
            <p:ph type="title"/>
          </p:nvPr>
        </p:nvSpPr>
        <p:spPr>
          <a:xfrm>
            <a:off x="0" y="-30497"/>
            <a:ext cx="9144000" cy="731141"/>
          </a:xfrm>
        </p:spPr>
        <p:txBody>
          <a:bodyPr/>
          <a:lstStyle/>
          <a:p>
            <a:r>
              <a:rPr lang="en-US" dirty="0" smtClean="0">
                <a:solidFill>
                  <a:schemeClr val="tx1"/>
                </a:solidFill>
                <a:latin typeface="Cambria" pitchFamily="18" charset="0"/>
              </a:rPr>
              <a:t>Levels of organization in living organisms</a:t>
            </a:r>
            <a:endParaRPr lang="en-US" dirty="0">
              <a:solidFill>
                <a:schemeClr val="tx1"/>
              </a:solidFill>
            </a:endParaRPr>
          </a:p>
        </p:txBody>
      </p:sp>
      <p:grpSp>
        <p:nvGrpSpPr>
          <p:cNvPr id="13" name="Group 12"/>
          <p:cNvGrpSpPr/>
          <p:nvPr/>
        </p:nvGrpSpPr>
        <p:grpSpPr>
          <a:xfrm>
            <a:off x="2497104" y="534709"/>
            <a:ext cx="1757107" cy="2084606"/>
            <a:chOff x="2390774" y="534709"/>
            <a:chExt cx="1757107" cy="2084606"/>
          </a:xfrm>
        </p:grpSpPr>
        <p:sp>
          <p:nvSpPr>
            <p:cNvPr id="32" name="Rectangle 31"/>
            <p:cNvSpPr/>
            <p:nvPr/>
          </p:nvSpPr>
          <p:spPr>
            <a:xfrm>
              <a:off x="2390774" y="609600"/>
              <a:ext cx="1757107" cy="2009715"/>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08" b="99088" l="211" r="100000"/>
                      </a14:imgEffect>
                    </a14:imgLayer>
                  </a14:imgProps>
                </a:ext>
                <a:ext uri="{28A0092B-C50C-407E-A947-70E740481C1C}">
                  <a14:useLocalDpi xmlns:a14="http://schemas.microsoft.com/office/drawing/2010/main" val="0"/>
                </a:ext>
              </a:extLst>
            </a:blip>
            <a:srcRect/>
            <a:stretch/>
          </p:blipFill>
          <p:spPr bwMode="auto">
            <a:xfrm>
              <a:off x="2468696" y="1098853"/>
              <a:ext cx="1582389" cy="109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641580" y="534709"/>
              <a:ext cx="1236622" cy="584775"/>
            </a:xfrm>
            <a:prstGeom prst="rect">
              <a:avLst/>
            </a:prstGeom>
            <a:noFill/>
          </p:spPr>
          <p:txBody>
            <a:bodyPr wrap="none" rtlCol="0">
              <a:spAutoFit/>
            </a:bodyPr>
            <a:lstStyle/>
            <a:p>
              <a:pPr algn="ctr"/>
              <a:r>
                <a:rPr lang="en-US" sz="3200" dirty="0" smtClean="0">
                  <a:latin typeface="+mn-lt"/>
                </a:rPr>
                <a:t>Organ</a:t>
              </a:r>
              <a:endParaRPr lang="en-US" sz="3200" dirty="0">
                <a:latin typeface="+mn-lt"/>
              </a:endParaRPr>
            </a:p>
          </p:txBody>
        </p:sp>
        <p:sp>
          <p:nvSpPr>
            <p:cNvPr id="21" name="TextBox 20"/>
            <p:cNvSpPr txBox="1"/>
            <p:nvPr/>
          </p:nvSpPr>
          <p:spPr>
            <a:xfrm>
              <a:off x="2786042" y="2096095"/>
              <a:ext cx="947696" cy="523220"/>
            </a:xfrm>
            <a:prstGeom prst="rect">
              <a:avLst/>
            </a:prstGeom>
            <a:noFill/>
          </p:spPr>
          <p:txBody>
            <a:bodyPr wrap="none" rtlCol="0">
              <a:spAutoFit/>
            </a:bodyPr>
            <a:lstStyle/>
            <a:p>
              <a:pPr algn="ctr"/>
              <a:r>
                <a:rPr lang="en-US" sz="2800" dirty="0" smtClean="0">
                  <a:latin typeface="+mn-lt"/>
                </a:rPr>
                <a:t>brain</a:t>
              </a:r>
              <a:endParaRPr lang="en-US" sz="2800" dirty="0">
                <a:latin typeface="+mn-lt"/>
              </a:endParaRPr>
            </a:p>
          </p:txBody>
        </p:sp>
      </p:grpSp>
      <p:grpSp>
        <p:nvGrpSpPr>
          <p:cNvPr id="12" name="Group 11"/>
          <p:cNvGrpSpPr/>
          <p:nvPr/>
        </p:nvGrpSpPr>
        <p:grpSpPr>
          <a:xfrm>
            <a:off x="4561367" y="734734"/>
            <a:ext cx="2042452" cy="2529461"/>
            <a:chOff x="4338074" y="734734"/>
            <a:chExt cx="2042452" cy="2529461"/>
          </a:xfrm>
        </p:grpSpPr>
        <p:sp>
          <p:nvSpPr>
            <p:cNvPr id="33" name="Rectangle 32"/>
            <p:cNvSpPr/>
            <p:nvPr/>
          </p:nvSpPr>
          <p:spPr>
            <a:xfrm>
              <a:off x="4338074" y="734734"/>
              <a:ext cx="2042452" cy="2529461"/>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8" b="100000" l="0" r="100000">
                          <a14:foregroundMark x1="18915" y1="84127" x2="18915" y2="84127"/>
                          <a14:foregroundMark x1="21408" y1="81807" x2="21408" y2="81807"/>
                          <a14:foregroundMark x1="15694" y1="70184" x2="33199" y2="70519"/>
                          <a14:foregroundMark x1="60161" y1="18258" x2="58954" y2="21608"/>
                        </a14:backgroundRemoval>
                      </a14:imgEffect>
                    </a14:imgLayer>
                  </a14:imgProps>
                </a:ext>
                <a:ext uri="{28A0092B-C50C-407E-A947-70E740481C1C}">
                  <a14:useLocalDpi xmlns:a14="http://schemas.microsoft.com/office/drawing/2010/main" val="0"/>
                </a:ext>
              </a:extLst>
            </a:blip>
            <a:srcRect/>
            <a:stretch/>
          </p:blipFill>
          <p:spPr bwMode="auto">
            <a:xfrm>
              <a:off x="4444098" y="1119483"/>
              <a:ext cx="1703006" cy="204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766315" y="734734"/>
              <a:ext cx="849913" cy="584775"/>
            </a:xfrm>
            <a:prstGeom prst="rect">
              <a:avLst/>
            </a:prstGeom>
            <a:noFill/>
          </p:spPr>
          <p:txBody>
            <a:bodyPr wrap="none" rtlCol="0">
              <a:spAutoFit/>
            </a:bodyPr>
            <a:lstStyle/>
            <a:p>
              <a:pPr algn="ctr"/>
              <a:r>
                <a:rPr lang="en-US" sz="3200" dirty="0" smtClean="0">
                  <a:latin typeface="+mn-lt"/>
                </a:rPr>
                <a:t>Cell</a:t>
              </a:r>
              <a:endParaRPr lang="en-US" sz="3200" dirty="0">
                <a:latin typeface="+mn-lt"/>
              </a:endParaRPr>
            </a:p>
          </p:txBody>
        </p:sp>
        <p:sp>
          <p:nvSpPr>
            <p:cNvPr id="23" name="TextBox 22"/>
            <p:cNvSpPr txBox="1"/>
            <p:nvPr/>
          </p:nvSpPr>
          <p:spPr>
            <a:xfrm>
              <a:off x="5150381" y="2272522"/>
              <a:ext cx="1230145" cy="523220"/>
            </a:xfrm>
            <a:prstGeom prst="rect">
              <a:avLst/>
            </a:prstGeom>
            <a:noFill/>
          </p:spPr>
          <p:txBody>
            <a:bodyPr wrap="none" rtlCol="0">
              <a:spAutoFit/>
            </a:bodyPr>
            <a:lstStyle/>
            <a:p>
              <a:pPr algn="ctr"/>
              <a:r>
                <a:rPr lang="en-US" sz="2800" dirty="0" smtClean="0">
                  <a:latin typeface="+mn-lt"/>
                </a:rPr>
                <a:t>neuron</a:t>
              </a:r>
              <a:endParaRPr lang="en-US" sz="2800" dirty="0">
                <a:latin typeface="+mn-lt"/>
              </a:endParaRPr>
            </a:p>
          </p:txBody>
        </p:sp>
      </p:grpSp>
      <p:grpSp>
        <p:nvGrpSpPr>
          <p:cNvPr id="11" name="Group 10"/>
          <p:cNvGrpSpPr/>
          <p:nvPr/>
        </p:nvGrpSpPr>
        <p:grpSpPr>
          <a:xfrm>
            <a:off x="6830387" y="995659"/>
            <a:ext cx="2152449" cy="2045880"/>
            <a:chOff x="6830387" y="995659"/>
            <a:chExt cx="2152449" cy="2045880"/>
          </a:xfrm>
        </p:grpSpPr>
        <p:sp>
          <p:nvSpPr>
            <p:cNvPr id="34" name="Rectangle 33"/>
            <p:cNvSpPr/>
            <p:nvPr/>
          </p:nvSpPr>
          <p:spPr>
            <a:xfrm>
              <a:off x="6857189" y="995659"/>
              <a:ext cx="2098844" cy="2009587"/>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996554" y="1030009"/>
              <a:ext cx="1820114" cy="584775"/>
            </a:xfrm>
            <a:prstGeom prst="rect">
              <a:avLst/>
            </a:prstGeom>
            <a:noFill/>
          </p:spPr>
          <p:txBody>
            <a:bodyPr wrap="none" rtlCol="0">
              <a:spAutoFit/>
            </a:bodyPr>
            <a:lstStyle/>
            <a:p>
              <a:pPr algn="ctr"/>
              <a:r>
                <a:rPr lang="en-US" sz="3200" dirty="0" smtClean="0">
                  <a:latin typeface="+mn-lt"/>
                </a:rPr>
                <a:t>Organelle</a:t>
              </a:r>
              <a:endParaRPr lang="en-US" sz="3200" dirty="0">
                <a:latin typeface="+mn-lt"/>
              </a:endParaRPr>
            </a:p>
          </p:txBody>
        </p:sp>
        <p:sp>
          <p:nvSpPr>
            <p:cNvPr id="25" name="TextBox 24"/>
            <p:cNvSpPr txBox="1"/>
            <p:nvPr/>
          </p:nvSpPr>
          <p:spPr>
            <a:xfrm>
              <a:off x="6830387" y="2518319"/>
              <a:ext cx="2152449" cy="523220"/>
            </a:xfrm>
            <a:prstGeom prst="rect">
              <a:avLst/>
            </a:prstGeom>
            <a:noFill/>
          </p:spPr>
          <p:txBody>
            <a:bodyPr wrap="none" rtlCol="0">
              <a:spAutoFit/>
            </a:bodyPr>
            <a:lstStyle/>
            <a:p>
              <a:pPr algn="ctr"/>
              <a:r>
                <a:rPr lang="en-US" sz="2800" dirty="0" smtClean="0">
                  <a:latin typeface="+mn-lt"/>
                </a:rPr>
                <a:t>mitochondria</a:t>
              </a:r>
              <a:endParaRPr lang="en-US" sz="2800" dirty="0">
                <a:latin typeface="+mn-lt"/>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356" y="1600738"/>
              <a:ext cx="1752510" cy="933684"/>
            </a:xfrm>
            <a:prstGeom prst="rect">
              <a:avLst/>
            </a:prstGeom>
          </p:spPr>
        </p:pic>
      </p:grpSp>
      <p:grpSp>
        <p:nvGrpSpPr>
          <p:cNvPr id="38" name="Group 37"/>
          <p:cNvGrpSpPr/>
          <p:nvPr/>
        </p:nvGrpSpPr>
        <p:grpSpPr>
          <a:xfrm>
            <a:off x="1419928" y="3537269"/>
            <a:ext cx="6990215" cy="3281234"/>
            <a:chOff x="1419928" y="3537269"/>
            <a:chExt cx="6990215" cy="3281234"/>
          </a:xfrm>
        </p:grpSpPr>
        <p:sp>
          <p:nvSpPr>
            <p:cNvPr id="35" name="Rectangle 34"/>
            <p:cNvSpPr/>
            <p:nvPr/>
          </p:nvSpPr>
          <p:spPr>
            <a:xfrm>
              <a:off x="1419928" y="3590435"/>
              <a:ext cx="6990215" cy="3228068"/>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82867" y="3537269"/>
              <a:ext cx="1867499" cy="584775"/>
            </a:xfrm>
            <a:prstGeom prst="rect">
              <a:avLst/>
            </a:prstGeom>
            <a:noFill/>
          </p:spPr>
          <p:txBody>
            <a:bodyPr wrap="none" rtlCol="0">
              <a:spAutoFit/>
            </a:bodyPr>
            <a:lstStyle/>
            <a:p>
              <a:pPr algn="ctr"/>
              <a:r>
                <a:rPr lang="en-US" sz="3200" dirty="0" smtClean="0">
                  <a:latin typeface="+mn-lt"/>
                </a:rPr>
                <a:t>Molecules</a:t>
              </a:r>
              <a:endParaRPr lang="en-US" sz="3200" dirty="0">
                <a:latin typeface="+mn-lt"/>
              </a:endParaRPr>
            </a:p>
          </p:txBody>
        </p:sp>
      </p:grpSp>
      <p:grpSp>
        <p:nvGrpSpPr>
          <p:cNvPr id="42" name="Group 41"/>
          <p:cNvGrpSpPr/>
          <p:nvPr/>
        </p:nvGrpSpPr>
        <p:grpSpPr>
          <a:xfrm>
            <a:off x="4796168" y="3823251"/>
            <a:ext cx="1733550" cy="3027856"/>
            <a:chOff x="4796168" y="3823251"/>
            <a:chExt cx="1733550" cy="3027856"/>
          </a:xfrm>
        </p:grpSpPr>
        <p:sp>
          <p:nvSpPr>
            <p:cNvPr id="29" name="TextBox 28"/>
            <p:cNvSpPr txBox="1"/>
            <p:nvPr/>
          </p:nvSpPr>
          <p:spPr>
            <a:xfrm>
              <a:off x="5239274" y="6327887"/>
              <a:ext cx="938078" cy="523220"/>
            </a:xfrm>
            <a:prstGeom prst="rect">
              <a:avLst/>
            </a:prstGeom>
            <a:noFill/>
          </p:spPr>
          <p:txBody>
            <a:bodyPr wrap="none" rtlCol="0">
              <a:spAutoFit/>
            </a:bodyPr>
            <a:lstStyle/>
            <a:p>
              <a:pPr algn="ctr"/>
              <a:r>
                <a:rPr lang="en-US" sz="2800" dirty="0" smtClean="0">
                  <a:latin typeface="+mn-lt"/>
                </a:rPr>
                <a:t>DNA</a:t>
              </a:r>
              <a:endParaRPr lang="en-US" sz="2800" dirty="0">
                <a:latin typeface="+mn-lt"/>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6168" y="3823251"/>
              <a:ext cx="1733550" cy="2857500"/>
            </a:xfrm>
            <a:prstGeom prst="rect">
              <a:avLst/>
            </a:prstGeom>
          </p:spPr>
        </p:pic>
      </p:grpSp>
      <p:grpSp>
        <p:nvGrpSpPr>
          <p:cNvPr id="41" name="Group 40"/>
          <p:cNvGrpSpPr/>
          <p:nvPr/>
        </p:nvGrpSpPr>
        <p:grpSpPr>
          <a:xfrm>
            <a:off x="6215824" y="4165835"/>
            <a:ext cx="2194319" cy="2671718"/>
            <a:chOff x="6215824" y="4165835"/>
            <a:chExt cx="2194319" cy="2671718"/>
          </a:xfrm>
        </p:grpSpPr>
        <p:sp>
          <p:nvSpPr>
            <p:cNvPr id="30" name="TextBox 29"/>
            <p:cNvSpPr txBox="1"/>
            <p:nvPr/>
          </p:nvSpPr>
          <p:spPr>
            <a:xfrm>
              <a:off x="6215824" y="6314333"/>
              <a:ext cx="2194319" cy="523220"/>
            </a:xfrm>
            <a:prstGeom prst="rect">
              <a:avLst/>
            </a:prstGeom>
            <a:noFill/>
          </p:spPr>
          <p:txBody>
            <a:bodyPr wrap="none" rtlCol="0">
              <a:spAutoFit/>
            </a:bodyPr>
            <a:lstStyle/>
            <a:p>
              <a:pPr algn="ctr"/>
              <a:r>
                <a:rPr lang="en-US" sz="2800" dirty="0" smtClean="0">
                  <a:latin typeface="+mn-lt"/>
                </a:rPr>
                <a:t>ATP synthase</a:t>
              </a:r>
              <a:endParaRPr lang="en-US" sz="2800" dirty="0">
                <a:latin typeface="+mn-lt"/>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0225" y="4165835"/>
              <a:ext cx="1365917" cy="2313321"/>
            </a:xfrm>
            <a:prstGeom prst="rect">
              <a:avLst/>
            </a:prstGeom>
          </p:spPr>
        </p:pic>
      </p:grpSp>
      <p:grpSp>
        <p:nvGrpSpPr>
          <p:cNvPr id="40" name="Group 39"/>
          <p:cNvGrpSpPr/>
          <p:nvPr/>
        </p:nvGrpSpPr>
        <p:grpSpPr>
          <a:xfrm>
            <a:off x="2121262" y="3808669"/>
            <a:ext cx="1759974" cy="1631949"/>
            <a:chOff x="2121262" y="3808669"/>
            <a:chExt cx="1759974" cy="1631949"/>
          </a:xfrm>
        </p:grpSpPr>
        <p:sp>
          <p:nvSpPr>
            <p:cNvPr id="31" name="TextBox 30"/>
            <p:cNvSpPr txBox="1"/>
            <p:nvPr/>
          </p:nvSpPr>
          <p:spPr>
            <a:xfrm>
              <a:off x="2538257" y="4917398"/>
              <a:ext cx="821443" cy="523220"/>
            </a:xfrm>
            <a:prstGeom prst="rect">
              <a:avLst/>
            </a:prstGeom>
            <a:noFill/>
          </p:spPr>
          <p:txBody>
            <a:bodyPr wrap="none" rtlCol="0">
              <a:spAutoFit/>
            </a:bodyPr>
            <a:lstStyle/>
            <a:p>
              <a:pPr algn="ctr"/>
              <a:r>
                <a:rPr lang="en-US" sz="2800" dirty="0" smtClean="0">
                  <a:latin typeface="+mn-lt"/>
                </a:rPr>
                <a:t>ATP</a:t>
              </a:r>
              <a:endParaRPr lang="en-US" sz="2800" dirty="0">
                <a:latin typeface="+mn-lt"/>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10705" b="21899"/>
            <a:stretch/>
          </p:blipFill>
          <p:spPr>
            <a:xfrm>
              <a:off x="2121262" y="3808669"/>
              <a:ext cx="1759974" cy="1186157"/>
            </a:xfrm>
            <a:prstGeom prst="rect">
              <a:avLst/>
            </a:prstGeom>
          </p:spPr>
        </p:pic>
      </p:grpSp>
      <p:grpSp>
        <p:nvGrpSpPr>
          <p:cNvPr id="39" name="Group 38"/>
          <p:cNvGrpSpPr/>
          <p:nvPr/>
        </p:nvGrpSpPr>
        <p:grpSpPr>
          <a:xfrm>
            <a:off x="1580718" y="5577310"/>
            <a:ext cx="3334317" cy="1279326"/>
            <a:chOff x="1580718" y="5577310"/>
            <a:chExt cx="3334317" cy="1279326"/>
          </a:xfrm>
        </p:grpSpPr>
        <p:sp>
          <p:nvSpPr>
            <p:cNvPr id="28" name="TextBox 27"/>
            <p:cNvSpPr txBox="1"/>
            <p:nvPr/>
          </p:nvSpPr>
          <p:spPr>
            <a:xfrm>
              <a:off x="2288543" y="6333416"/>
              <a:ext cx="2057166" cy="523220"/>
            </a:xfrm>
            <a:prstGeom prst="rect">
              <a:avLst/>
            </a:prstGeom>
            <a:noFill/>
          </p:spPr>
          <p:txBody>
            <a:bodyPr wrap="none" rtlCol="0">
              <a:spAutoFit/>
            </a:bodyPr>
            <a:lstStyle/>
            <a:p>
              <a:pPr algn="ctr"/>
              <a:r>
                <a:rPr lang="en-US" sz="2800" dirty="0" smtClean="0">
                  <a:latin typeface="+mn-lt"/>
                </a:rPr>
                <a:t>palmitic acid</a:t>
              </a:r>
              <a:endParaRPr lang="en-US" sz="2800" dirty="0">
                <a:latin typeface="+mn-lt"/>
              </a:endParaRP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718" y="5577310"/>
              <a:ext cx="3334317" cy="840247"/>
            </a:xfrm>
            <a:prstGeom prst="rect">
              <a:avLst/>
            </a:prstGeom>
            <a:noFill/>
          </p:spPr>
        </p:pic>
      </p:grpSp>
      <p:grpSp>
        <p:nvGrpSpPr>
          <p:cNvPr id="37" name="Group 36"/>
          <p:cNvGrpSpPr/>
          <p:nvPr/>
        </p:nvGrpSpPr>
        <p:grpSpPr>
          <a:xfrm>
            <a:off x="48788" y="401359"/>
            <a:ext cx="2098844" cy="3037706"/>
            <a:chOff x="48788" y="401359"/>
            <a:chExt cx="2098844" cy="3037706"/>
          </a:xfrm>
        </p:grpSpPr>
        <p:sp>
          <p:nvSpPr>
            <p:cNvPr id="10" name="Rectangle 9"/>
            <p:cNvSpPr/>
            <p:nvPr/>
          </p:nvSpPr>
          <p:spPr>
            <a:xfrm>
              <a:off x="48788" y="485775"/>
              <a:ext cx="2098844" cy="2953290"/>
            </a:xfrm>
            <a:prstGeom prst="rect">
              <a:avLst/>
            </a:prstGeom>
            <a:solidFill>
              <a:schemeClr val="tx1">
                <a:lumMod val="6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upload.wikimedia.org/wikipedia/commons/thumb/6/6c/Line-drawing_of_a_human_man.svg/500px-Line-drawing_of_a_human_man.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493" y="965041"/>
              <a:ext cx="643435" cy="2030680"/>
            </a:xfrm>
            <a:prstGeom prst="rect">
              <a:avLst/>
            </a:prstGeom>
            <a:noFill/>
            <a:extLst/>
          </p:spPr>
        </p:pic>
        <p:sp>
          <p:nvSpPr>
            <p:cNvPr id="19" name="TextBox 18"/>
            <p:cNvSpPr txBox="1"/>
            <p:nvPr/>
          </p:nvSpPr>
          <p:spPr>
            <a:xfrm>
              <a:off x="48788" y="2915845"/>
              <a:ext cx="2098844" cy="523220"/>
            </a:xfrm>
            <a:prstGeom prst="rect">
              <a:avLst/>
            </a:prstGeom>
            <a:noFill/>
          </p:spPr>
          <p:txBody>
            <a:bodyPr wrap="none" rtlCol="0">
              <a:spAutoFit/>
            </a:bodyPr>
            <a:lstStyle/>
            <a:p>
              <a:pPr algn="ctr"/>
              <a:r>
                <a:rPr lang="en-US" sz="2800" dirty="0" smtClean="0">
                  <a:latin typeface="+mn-lt"/>
                </a:rPr>
                <a:t>human being</a:t>
              </a:r>
              <a:endParaRPr lang="en-US" sz="2800" dirty="0">
                <a:latin typeface="+mn-lt"/>
              </a:endParaRPr>
            </a:p>
          </p:txBody>
        </p:sp>
        <p:sp>
          <p:nvSpPr>
            <p:cNvPr id="9" name="TextBox 8"/>
            <p:cNvSpPr txBox="1"/>
            <p:nvPr/>
          </p:nvSpPr>
          <p:spPr>
            <a:xfrm>
              <a:off x="185749" y="401359"/>
              <a:ext cx="1824923" cy="584775"/>
            </a:xfrm>
            <a:prstGeom prst="rect">
              <a:avLst/>
            </a:prstGeom>
            <a:noFill/>
          </p:spPr>
          <p:txBody>
            <a:bodyPr wrap="none" rtlCol="0">
              <a:spAutoFit/>
            </a:bodyPr>
            <a:lstStyle/>
            <a:p>
              <a:pPr algn="ctr"/>
              <a:r>
                <a:rPr lang="en-US" sz="3200" dirty="0" smtClean="0">
                  <a:latin typeface="+mn-lt"/>
                </a:rPr>
                <a:t>Organism</a:t>
              </a:r>
              <a:endParaRPr lang="en-US" sz="3200" dirty="0">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3"/>
          <p:cNvSpPr>
            <a:spLocks noGrp="1"/>
          </p:cNvSpPr>
          <p:nvPr>
            <p:ph type="title"/>
          </p:nvPr>
        </p:nvSpPr>
        <p:spPr/>
        <p:txBody>
          <a:bodyPr/>
          <a:lstStyle/>
          <a:p>
            <a:r>
              <a:rPr lang="en-US" dirty="0"/>
              <a:t>Cyanobacteria</a:t>
            </a:r>
          </a:p>
        </p:txBody>
      </p:sp>
      <p:sp>
        <p:nvSpPr>
          <p:cNvPr id="5" name="Text Placeholder 4"/>
          <p:cNvSpPr>
            <a:spLocks noGrp="1"/>
          </p:cNvSpPr>
          <p:nvPr>
            <p:ph type="body" sz="quarter" idx="13"/>
          </p:nvPr>
        </p:nvSpPr>
        <p:spPr>
          <a:xfrm>
            <a:off x="0" y="6457892"/>
            <a:ext cx="3727100" cy="400105"/>
          </a:xfrm>
        </p:spPr>
        <p:txBody>
          <a:bodyPr/>
          <a:lstStyle/>
          <a:p>
            <a:r>
              <a:rPr lang="en-US" dirty="0"/>
              <a:t>Cyanobacteria </a:t>
            </a:r>
            <a:r>
              <a:rPr lang="en-US" dirty="0" err="1"/>
              <a:t>guerrero</a:t>
            </a:r>
            <a:r>
              <a:rPr lang="en-US" dirty="0"/>
              <a:t> negro.jpg</a:t>
            </a:r>
            <a:endParaRPr lang="en-US" dirty="0"/>
          </a:p>
        </p:txBody>
      </p:sp>
      <p:pic>
        <p:nvPicPr>
          <p:cNvPr id="2050" name="Picture 2" descr="http://upload.wikimedia.org/wikipedia/commons/c/c0/Cyanobacteria_guerrero_neg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83" y="825500"/>
            <a:ext cx="8793199" cy="5543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Chapter </a:t>
            </a:r>
            <a:r>
              <a:rPr lang="en-US" dirty="0" smtClean="0"/>
              <a:t>1: </a:t>
            </a:r>
            <a:r>
              <a:rPr lang="en-US" dirty="0"/>
              <a:t>The Chemical Basis of Life</a:t>
            </a:r>
          </a:p>
        </p:txBody>
      </p:sp>
      <p:sp>
        <p:nvSpPr>
          <p:cNvPr id="8" name="Content Placeholder 7"/>
          <p:cNvSpPr>
            <a:spLocks noGrp="1"/>
          </p:cNvSpPr>
          <p:nvPr>
            <p:ph idx="1"/>
          </p:nvPr>
        </p:nvSpPr>
        <p:spPr>
          <a:xfrm>
            <a:off x="0" y="685801"/>
            <a:ext cx="9144000" cy="2640719"/>
          </a:xfrm>
        </p:spPr>
        <p:txBody>
          <a:bodyPr/>
          <a:lstStyle/>
          <a:p>
            <a:r>
              <a:rPr lang="en-US" dirty="0">
                <a:solidFill>
                  <a:schemeClr val="tx1">
                    <a:lumMod val="65000"/>
                  </a:schemeClr>
                </a:solidFill>
              </a:rPr>
              <a:t>1</a:t>
            </a:r>
            <a:r>
              <a:rPr lang="en-US" dirty="0" smtClean="0">
                <a:solidFill>
                  <a:schemeClr val="tx1">
                    <a:lumMod val="65000"/>
                  </a:schemeClr>
                </a:solidFill>
              </a:rPr>
              <a:t>.1  What is Biochemistry?</a:t>
            </a:r>
          </a:p>
          <a:p>
            <a:r>
              <a:rPr lang="en-US" dirty="0"/>
              <a:t>1.2  Biological Molecules</a:t>
            </a:r>
          </a:p>
          <a:p>
            <a:r>
              <a:rPr lang="en-US" dirty="0">
                <a:solidFill>
                  <a:schemeClr val="tx1">
                    <a:lumMod val="65000"/>
                  </a:schemeClr>
                </a:solidFill>
              </a:rPr>
              <a:t>1.3  Energy and Metabolism</a:t>
            </a:r>
          </a:p>
          <a:p>
            <a:r>
              <a:rPr lang="en-US" dirty="0">
                <a:solidFill>
                  <a:schemeClr val="tx1">
                    <a:lumMod val="65000"/>
                  </a:schemeClr>
                </a:solidFill>
              </a:rPr>
              <a:t>1.4  The Origin and Evolution of </a:t>
            </a:r>
            <a:r>
              <a:rPr lang="en-US" dirty="0" smtClean="0">
                <a:solidFill>
                  <a:schemeClr val="tx1">
                    <a:lumMod val="65000"/>
                  </a:schemeClr>
                </a:solidFill>
              </a:rPr>
              <a:t>Life</a:t>
            </a:r>
            <a:endParaRPr lang="en-US" dirty="0">
              <a:solidFill>
                <a:schemeClr val="tx1">
                  <a:lumMod val="65000"/>
                </a:schemeClr>
              </a:solidFill>
            </a:endParaRPr>
          </a:p>
        </p:txBody>
      </p:sp>
      <p:sp>
        <p:nvSpPr>
          <p:cNvPr id="9" name="Text Placeholder 8"/>
          <p:cNvSpPr>
            <a:spLocks noGrp="1"/>
          </p:cNvSpPr>
          <p:nvPr>
            <p:ph type="body" sz="quarter" idx="13"/>
          </p:nvPr>
        </p:nvSpPr>
        <p:spPr>
          <a:xfrm>
            <a:off x="1" y="6457890"/>
            <a:ext cx="184691" cy="397168"/>
          </a:xfrm>
        </p:spPr>
        <p:txBody>
          <a:bodyPr/>
          <a:lstStyle/>
          <a:p>
            <a:endParaRPr lang="en-US"/>
          </a:p>
        </p:txBody>
      </p:sp>
    </p:spTree>
    <p:extLst>
      <p:ext uri="{BB962C8B-B14F-4D97-AF65-F5344CB8AC3E}">
        <p14:creationId xmlns:p14="http://schemas.microsoft.com/office/powerpoint/2010/main" val="1577820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itle 4"/>
          <p:cNvSpPr>
            <a:spLocks noGrp="1"/>
          </p:cNvSpPr>
          <p:nvPr>
            <p:ph type="title"/>
          </p:nvPr>
        </p:nvSpPr>
        <p:spPr/>
        <p:txBody>
          <a:bodyPr/>
          <a:lstStyle/>
          <a:p>
            <a:r>
              <a:rPr lang="en-US" dirty="0" smtClean="0">
                <a:latin typeface="Cambria" pitchFamily="18" charset="0"/>
              </a:rPr>
              <a:t>Chemical Composition of the </a:t>
            </a:r>
            <a:br>
              <a:rPr lang="en-US" dirty="0" smtClean="0">
                <a:latin typeface="Cambria" pitchFamily="18" charset="0"/>
              </a:rPr>
            </a:br>
            <a:r>
              <a:rPr lang="en-US" dirty="0" smtClean="0">
                <a:latin typeface="Cambria" pitchFamily="18" charset="0"/>
              </a:rPr>
              <a:t>Human Body by Mass</a:t>
            </a: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528963547"/>
              </p:ext>
            </p:extLst>
          </p:nvPr>
        </p:nvGraphicFramePr>
        <p:xfrm>
          <a:off x="2398823" y="1312722"/>
          <a:ext cx="6555172" cy="3686792"/>
        </p:xfrm>
        <a:graphic>
          <a:graphicData uri="http://schemas.openxmlformats.org/drawingml/2006/table">
            <a:tbl>
              <a:tblPr>
                <a:tableStyleId>{5C22544A-7EE6-4342-B048-85BDC9FD1C3A}</a:tableStyleId>
              </a:tblPr>
              <a:tblGrid>
                <a:gridCol w="352211"/>
                <a:gridCol w="352211"/>
                <a:gridCol w="171193"/>
                <a:gridCol w="104552"/>
                <a:gridCol w="48079"/>
                <a:gridCol w="196035"/>
                <a:gridCol w="213213"/>
                <a:gridCol w="352211"/>
                <a:gridCol w="442079"/>
                <a:gridCol w="449067"/>
                <a:gridCol w="352211"/>
                <a:gridCol w="352211"/>
                <a:gridCol w="352211"/>
                <a:gridCol w="352211"/>
                <a:gridCol w="352211"/>
                <a:gridCol w="352211"/>
                <a:gridCol w="352211"/>
                <a:gridCol w="352211"/>
                <a:gridCol w="352211"/>
                <a:gridCol w="352211"/>
                <a:gridCol w="352211"/>
              </a:tblGrid>
              <a:tr h="460849">
                <a:tc>
                  <a:txBody>
                    <a:bodyPr/>
                    <a:lstStyle/>
                    <a:p>
                      <a:pPr algn="ctr"/>
                      <a:r>
                        <a:rPr lang="en-US" sz="1800" baseline="0" dirty="0" smtClean="0">
                          <a:solidFill>
                            <a:schemeClr val="tx1"/>
                          </a:solidFill>
                        </a:rPr>
                        <a:t>1</a:t>
                      </a: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18</a:t>
                      </a: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r>
                        <a:rPr lang="en-US" sz="1800" baseline="0" dirty="0" smtClean="0">
                          <a:solidFill>
                            <a:schemeClr val="bg1"/>
                          </a:solidFill>
                        </a:rPr>
                        <a:t>H</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2">
                  <a:txBody>
                    <a:bodyPr/>
                    <a:lstStyle/>
                    <a:p>
                      <a:pPr algn="ctr"/>
                      <a:r>
                        <a:rPr lang="en-US" sz="1800" baseline="0" dirty="0" smtClean="0">
                          <a:solidFill>
                            <a:schemeClr val="tx1"/>
                          </a:solidFill>
                        </a:rPr>
                        <a:t>2</a:t>
                      </a:r>
                      <a:endParaRPr lang="en-US" sz="1800" baseline="0" dirty="0">
                        <a:solidFill>
                          <a:schemeClr val="tx1"/>
                        </a:solidFill>
                      </a:endParaRPr>
                    </a:p>
                  </a:txBody>
                  <a:tcPr marL="18288" marR="18288" marT="41165" marB="41165" anchor="b">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0" dirty="0">
                        <a:solidFill>
                          <a:schemeClr val="tx1"/>
                        </a:solidFill>
                      </a:endParaRPr>
                    </a:p>
                  </a:txBody>
                  <a:tcPr marL="45720" marR="4572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13</a:t>
                      </a: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14</a:t>
                      </a: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15</a:t>
                      </a:r>
                      <a:endParaRPr lang="en-US" sz="1800" baseline="0" dirty="0">
                        <a:solidFill>
                          <a:schemeClr val="tx1"/>
                        </a:solidFill>
                      </a:endParaRPr>
                    </a:p>
                  </a:txBody>
                  <a:tcPr marL="18288" marR="18288" marT="41165" marB="41165"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16</a:t>
                      </a:r>
                      <a:endParaRPr lang="en-US" sz="1800" baseline="0" dirty="0">
                        <a:solidFill>
                          <a:schemeClr val="tx1"/>
                        </a:solidFill>
                      </a:endParaRPr>
                    </a:p>
                  </a:txBody>
                  <a:tcPr marL="18288" marR="18288" marT="41165" marB="41165"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1015716"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17</a:t>
                      </a:r>
                    </a:p>
                  </a:txBody>
                  <a:tcPr marL="18288" marR="18288" marT="41165" marB="41165"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smtClean="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endParaRPr lang="en-US" sz="1800" baseline="0" dirty="0">
                        <a:solidFill>
                          <a:schemeClr val="tx1"/>
                        </a:solidFill>
                      </a:endParaRPr>
                    </a:p>
                  </a:txBody>
                  <a:tcPr marL="18288" marR="18288" marT="41165" marB="41165"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B</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6">
                        <a:lumMod val="50000"/>
                      </a:schemeClr>
                    </a:solidFill>
                  </a:tcPr>
                </a:tc>
                <a:tc>
                  <a:txBody>
                    <a:bodyPr/>
                    <a:lstStyle/>
                    <a:p>
                      <a:pPr algn="ctr"/>
                      <a:r>
                        <a:rPr lang="en-US" sz="1800" baseline="0" dirty="0" smtClean="0">
                          <a:solidFill>
                            <a:schemeClr val="bg1"/>
                          </a:solidFill>
                        </a:rPr>
                        <a:t>C</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baseline="0" dirty="0" smtClean="0">
                          <a:solidFill>
                            <a:schemeClr val="bg1"/>
                          </a:solidFill>
                        </a:rPr>
                        <a:t>N</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aseline="0" dirty="0" smtClean="0">
                          <a:solidFill>
                            <a:schemeClr val="bg1"/>
                          </a:solidFill>
                        </a:rPr>
                        <a:t>O</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1800" baseline="0" dirty="0" smtClean="0">
                          <a:solidFill>
                            <a:schemeClr val="bg1"/>
                          </a:solidFill>
                        </a:rPr>
                        <a:t>F</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endParaRPr lang="en-US" sz="1800" baseline="0" dirty="0" smtClean="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r>
                        <a:rPr lang="en-US" sz="1800" b="0" baseline="0" dirty="0" smtClean="0">
                          <a:solidFill>
                            <a:schemeClr val="bg1"/>
                          </a:solidFill>
                        </a:rPr>
                        <a:t>Na</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pPr algn="ctr"/>
                      <a:r>
                        <a:rPr lang="en-US" sz="1800" baseline="0" dirty="0" smtClean="0">
                          <a:solidFill>
                            <a:schemeClr val="tx1"/>
                          </a:solidFill>
                        </a:rPr>
                        <a:t>Mg</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pPr algn="ctr"/>
                      <a:endParaRPr lang="en-US" baseline="0" dirty="0">
                        <a:solidFill>
                          <a:schemeClr val="tx1"/>
                        </a:solidFill>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800" baseline="0" dirty="0" smtClean="0">
                          <a:solidFill>
                            <a:schemeClr val="tx1"/>
                          </a:solidFill>
                        </a:rPr>
                        <a:t>3</a:t>
                      </a:r>
                      <a:endParaRPr lang="en-US" sz="1800" baseline="0" dirty="0">
                        <a:solidFill>
                          <a:schemeClr val="tx1"/>
                        </a:solidFill>
                      </a:endParaRPr>
                    </a:p>
                  </a:txBody>
                  <a:tcPr marL="18288" marR="18288" marT="41165" marB="41165"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baseline="0" dirty="0">
                        <a:solidFill>
                          <a:schemeClr val="tx1"/>
                        </a:solidFill>
                      </a:endParaRPr>
                    </a:p>
                  </a:txBody>
                  <a:tcPr marL="45720" marR="4572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4</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5</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6</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7</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8</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9</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10</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11</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12</a:t>
                      </a:r>
                      <a:endParaRPr lang="en-US" sz="1800" baseline="0" dirty="0">
                        <a:solidFill>
                          <a:schemeClr val="tx1"/>
                        </a:solidFill>
                      </a:endParaRPr>
                    </a:p>
                  </a:txBody>
                  <a:tcPr marL="18288" marR="18288" marT="41165" marB="41165"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Al</a:t>
                      </a:r>
                    </a:p>
                  </a:txBody>
                  <a:tcPr marL="18288" marR="18288" marT="41165" marB="41165"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r>
                        <a:rPr lang="en-US" sz="1800" baseline="0" dirty="0" smtClean="0">
                          <a:solidFill>
                            <a:schemeClr val="bg1"/>
                          </a:solidFill>
                        </a:rPr>
                        <a:t>Si</a:t>
                      </a:r>
                    </a:p>
                  </a:txBody>
                  <a:tcPr marL="18288" marR="18288" marT="41165" marB="41165"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accent6">
                        <a:lumMod val="75000"/>
                      </a:schemeClr>
                    </a:solidFill>
                  </a:tcPr>
                </a:tc>
                <a:tc>
                  <a:txBody>
                    <a:bodyPr/>
                    <a:lstStyle/>
                    <a:p>
                      <a:pPr algn="ctr"/>
                      <a:r>
                        <a:rPr lang="en-US" sz="1800" baseline="0" dirty="0" smtClean="0">
                          <a:solidFill>
                            <a:schemeClr val="bg1"/>
                          </a:solidFill>
                        </a:rPr>
                        <a:t>P</a:t>
                      </a:r>
                      <a:endParaRPr lang="en-US" sz="1800" baseline="0" dirty="0">
                        <a:solidFill>
                          <a:schemeClr val="bg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800" baseline="0" dirty="0" smtClean="0">
                          <a:solidFill>
                            <a:schemeClr val="bg1"/>
                          </a:solidFill>
                        </a:rPr>
                        <a:t>S</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800" baseline="0" dirty="0" smtClean="0">
                          <a:solidFill>
                            <a:schemeClr val="bg1"/>
                          </a:solidFill>
                          <a:latin typeface="+mn-lt"/>
                          <a:cs typeface="+mn-cs"/>
                        </a:rPr>
                        <a:t>Cl</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r>
                        <a:rPr lang="en-US" sz="1800" baseline="0" dirty="0" smtClean="0">
                          <a:solidFill>
                            <a:schemeClr val="bg1"/>
                          </a:solidFill>
                        </a:rPr>
                        <a:t>K</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pPr algn="ctr"/>
                      <a:r>
                        <a:rPr lang="en-US" sz="1800" baseline="0" dirty="0" smtClean="0">
                          <a:solidFill>
                            <a:schemeClr val="bg1"/>
                          </a:solidFill>
                        </a:rPr>
                        <a:t>Ca</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V</a:t>
                      </a: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Cr</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tx1"/>
                          </a:solidFill>
                        </a:rPr>
                        <a:t>Mn</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bg1"/>
                          </a:solidFill>
                        </a:rPr>
                        <a:t>Fe</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800" baseline="0" dirty="0" smtClean="0">
                          <a:solidFill>
                            <a:schemeClr val="tx1"/>
                          </a:solidFill>
                        </a:rPr>
                        <a:t>Co</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tx1"/>
                          </a:solidFill>
                        </a:rPr>
                        <a:t>Ni</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tx1"/>
                          </a:solidFill>
                        </a:rPr>
                        <a:t>Cu</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bg1"/>
                          </a:solidFill>
                        </a:rPr>
                        <a:t>Zn</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aseline="0" dirty="0" smtClean="0">
                          <a:solidFill>
                            <a:schemeClr val="tx1"/>
                          </a:solidFill>
                        </a:rPr>
                        <a:t>As</a:t>
                      </a:r>
                      <a:endParaRPr lang="en-US" sz="1800" baseline="0" dirty="0">
                        <a:solidFill>
                          <a:schemeClr val="tx1"/>
                        </a:solidFill>
                      </a:endParaRPr>
                    </a:p>
                  </a:txBody>
                  <a:tcPr marL="18288" marR="18288" marT="41165" marB="41165"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noFill/>
                  </a:tcPr>
                </a:tc>
                <a:tc>
                  <a:txBody>
                    <a:bodyPr/>
                    <a:lstStyle/>
                    <a:p>
                      <a:pPr algn="ctr"/>
                      <a:r>
                        <a:rPr lang="en-US" sz="1800" baseline="0" dirty="0" smtClean="0">
                          <a:solidFill>
                            <a:schemeClr val="tx1"/>
                          </a:solidFill>
                        </a:rPr>
                        <a:t>Se</a:t>
                      </a: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latin typeface="+mn-lt"/>
                          <a:cs typeface="+mn-cs"/>
                        </a:rPr>
                        <a:t>Br</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r>
                        <a:rPr lang="en-US" sz="1800" baseline="0" dirty="0" smtClean="0">
                          <a:solidFill>
                            <a:schemeClr val="tx1"/>
                          </a:solidFill>
                        </a:rPr>
                        <a:t>Rb</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gridSpan="2">
                  <a:txBody>
                    <a:bodyPr/>
                    <a:lstStyle/>
                    <a:p>
                      <a:pPr algn="ctr"/>
                      <a:r>
                        <a:rPr lang="en-US" sz="1800" baseline="0" dirty="0" smtClean="0">
                          <a:solidFill>
                            <a:schemeClr val="tx1"/>
                          </a:solidFill>
                        </a:rPr>
                        <a:t>Sr</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Mo</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Cd</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Sn</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aseline="0" dirty="0">
                        <a:solidFill>
                          <a:schemeClr val="tx1"/>
                        </a:solidFill>
                      </a:endParaRPr>
                    </a:p>
                  </a:txBody>
                  <a:tcPr marL="18288" marR="18288" marT="41165" marB="41165"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noFill/>
                  </a:tcPr>
                </a:tc>
                <a:tc>
                  <a:txBody>
                    <a:bodyPr/>
                    <a:lstStyle/>
                    <a:p>
                      <a:pPr algn="ctr"/>
                      <a:r>
                        <a:rPr lang="en-US" sz="1800" baseline="0" dirty="0" smtClean="0">
                          <a:solidFill>
                            <a:schemeClr val="tx1"/>
                          </a:solidFill>
                          <a:latin typeface="+mn-lt"/>
                          <a:cs typeface="+mn-cs"/>
                        </a:rPr>
                        <a:t>I</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algn="ctr"/>
                      <a:r>
                        <a:rPr lang="en-US" sz="1800" baseline="0" dirty="0" smtClean="0">
                          <a:solidFill>
                            <a:schemeClr val="tx1"/>
                          </a:solidFill>
                        </a:rPr>
                        <a:t>Cs</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r>
                        <a:rPr lang="en-US" sz="1800" baseline="0" dirty="0" smtClean="0">
                          <a:solidFill>
                            <a:schemeClr val="tx1"/>
                          </a:solidFill>
                        </a:rPr>
                        <a:t>Ba</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W</a:t>
                      </a: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Au</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aseline="0" dirty="0" smtClean="0">
                          <a:solidFill>
                            <a:schemeClr val="tx1"/>
                          </a:solidFill>
                        </a:rPr>
                        <a:t>Pb</a:t>
                      </a: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aseline="0" dirty="0">
                        <a:solidFill>
                          <a:schemeClr val="tx1"/>
                        </a:solidFill>
                      </a:endParaRPr>
                    </a:p>
                  </a:txBody>
                  <a:tcPr marL="18288" marR="18288" marT="41165" marB="41165"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0849">
                <a:tc>
                  <a:txBody>
                    <a:bodyPr/>
                    <a:lstStyle/>
                    <a:p>
                      <a:pPr marL="0" algn="ctr" defTabSz="1015716" rtl="0" eaLnBrk="1" latinLnBrk="0" hangingPunct="1"/>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15716" rtl="0" eaLnBrk="1" latinLnBrk="0" hangingPunct="1"/>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baseline="0" dirty="0">
                        <a:solidFill>
                          <a:schemeClr val="tx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baseline="0" dirty="0">
                        <a:solidFill>
                          <a:schemeClr val="tx1"/>
                        </a:solidFill>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kern="1200" baseline="0" dirty="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kern="1200" baseline="0" dirty="0" smtClean="0">
                        <a:solidFill>
                          <a:schemeClr val="tx1"/>
                        </a:solidFill>
                        <a:latin typeface="+mn-lt"/>
                        <a:ea typeface="+mn-ea"/>
                        <a:cs typeface="+mn-cs"/>
                      </a:endParaRPr>
                    </a:p>
                  </a:txBody>
                  <a:tcPr marL="18288" marR="18288" marT="41165" marB="411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Rectangle 9"/>
          <p:cNvSpPr/>
          <p:nvPr/>
        </p:nvSpPr>
        <p:spPr>
          <a:xfrm>
            <a:off x="27823" y="1085974"/>
            <a:ext cx="548640" cy="3693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12" name="Rectangle 11"/>
          <p:cNvSpPr/>
          <p:nvPr/>
        </p:nvSpPr>
        <p:spPr>
          <a:xfrm>
            <a:off x="18735" y="1487738"/>
            <a:ext cx="548640" cy="3693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13" name="Rectangle 12"/>
          <p:cNvSpPr/>
          <p:nvPr/>
        </p:nvSpPr>
        <p:spPr>
          <a:xfrm>
            <a:off x="18735" y="1877655"/>
            <a:ext cx="548640" cy="3693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14" name="Rectangle 13"/>
          <p:cNvSpPr/>
          <p:nvPr/>
        </p:nvSpPr>
        <p:spPr>
          <a:xfrm>
            <a:off x="18735" y="2255696"/>
            <a:ext cx="548640" cy="369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18" name="Rectangle 17"/>
          <p:cNvSpPr/>
          <p:nvPr/>
        </p:nvSpPr>
        <p:spPr>
          <a:xfrm>
            <a:off x="12746" y="2672528"/>
            <a:ext cx="548640" cy="3693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21" name="Rectangle 20"/>
          <p:cNvSpPr/>
          <p:nvPr/>
        </p:nvSpPr>
        <p:spPr>
          <a:xfrm>
            <a:off x="12746" y="3089328"/>
            <a:ext cx="548640" cy="36933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7432" rIns="27432" rtlCol="0" anchor="ctr">
            <a:noAutofit/>
          </a:bodyPr>
          <a:lstStyle/>
          <a:p>
            <a:pPr algn="ctr"/>
            <a:endParaRPr lang="en-US" dirty="0"/>
          </a:p>
        </p:txBody>
      </p:sp>
      <p:sp>
        <p:nvSpPr>
          <p:cNvPr id="5" name="TextBox 4"/>
          <p:cNvSpPr txBox="1"/>
          <p:nvPr/>
        </p:nvSpPr>
        <p:spPr>
          <a:xfrm>
            <a:off x="945010" y="1069284"/>
            <a:ext cx="995785" cy="400110"/>
          </a:xfrm>
          <a:prstGeom prst="rect">
            <a:avLst/>
          </a:prstGeom>
          <a:noFill/>
        </p:spPr>
        <p:txBody>
          <a:bodyPr wrap="none" rtlCol="0">
            <a:spAutoFit/>
          </a:bodyPr>
          <a:lstStyle/>
          <a:p>
            <a:r>
              <a:rPr lang="en-US" sz="2000" dirty="0">
                <a:latin typeface="+mn-lt"/>
              </a:rPr>
              <a:t>10-100%</a:t>
            </a:r>
            <a:endParaRPr lang="en-US" sz="2000" dirty="0" smtClean="0">
              <a:latin typeface="+mn-lt"/>
            </a:endParaRPr>
          </a:p>
        </p:txBody>
      </p:sp>
      <p:sp>
        <p:nvSpPr>
          <p:cNvPr id="22" name="TextBox 21"/>
          <p:cNvSpPr txBox="1"/>
          <p:nvPr/>
        </p:nvSpPr>
        <p:spPr>
          <a:xfrm>
            <a:off x="945010" y="1455306"/>
            <a:ext cx="771365" cy="400110"/>
          </a:xfrm>
          <a:prstGeom prst="rect">
            <a:avLst/>
          </a:prstGeom>
          <a:noFill/>
        </p:spPr>
        <p:txBody>
          <a:bodyPr wrap="none" rtlCol="0">
            <a:spAutoFit/>
          </a:bodyPr>
          <a:lstStyle/>
          <a:p>
            <a:r>
              <a:rPr lang="en-US" sz="2000" dirty="0" smtClean="0">
                <a:latin typeface="+mn-lt"/>
              </a:rPr>
              <a:t>1-10%</a:t>
            </a:r>
          </a:p>
        </p:txBody>
      </p:sp>
      <p:sp>
        <p:nvSpPr>
          <p:cNvPr id="23" name="TextBox 22"/>
          <p:cNvSpPr txBox="1"/>
          <p:nvPr/>
        </p:nvSpPr>
        <p:spPr>
          <a:xfrm>
            <a:off x="945010" y="1892396"/>
            <a:ext cx="827471" cy="400110"/>
          </a:xfrm>
          <a:prstGeom prst="rect">
            <a:avLst/>
          </a:prstGeom>
          <a:noFill/>
        </p:spPr>
        <p:txBody>
          <a:bodyPr wrap="none" rtlCol="0">
            <a:spAutoFit/>
          </a:bodyPr>
          <a:lstStyle/>
          <a:p>
            <a:r>
              <a:rPr lang="en-US" sz="2000" dirty="0">
                <a:latin typeface="+mn-lt"/>
              </a:rPr>
              <a:t>0.1-1%</a:t>
            </a:r>
            <a:endParaRPr lang="en-US" sz="2000" dirty="0" smtClean="0">
              <a:latin typeface="+mn-lt"/>
            </a:endParaRPr>
          </a:p>
        </p:txBody>
      </p:sp>
      <p:sp>
        <p:nvSpPr>
          <p:cNvPr id="24" name="TextBox 23"/>
          <p:cNvSpPr txBox="1"/>
          <p:nvPr/>
        </p:nvSpPr>
        <p:spPr>
          <a:xfrm>
            <a:off x="945010" y="2236793"/>
            <a:ext cx="1107996" cy="400110"/>
          </a:xfrm>
          <a:prstGeom prst="rect">
            <a:avLst/>
          </a:prstGeom>
          <a:noFill/>
        </p:spPr>
        <p:txBody>
          <a:bodyPr wrap="none" rtlCol="0">
            <a:spAutoFit/>
          </a:bodyPr>
          <a:lstStyle/>
          <a:p>
            <a:r>
              <a:rPr lang="en-US" sz="2000" dirty="0">
                <a:latin typeface="+mn-lt"/>
              </a:rPr>
              <a:t>0.01-0.1%</a:t>
            </a:r>
            <a:endParaRPr lang="en-US" sz="2000" dirty="0" smtClean="0">
              <a:latin typeface="+mn-lt"/>
            </a:endParaRPr>
          </a:p>
        </p:txBody>
      </p:sp>
      <p:sp>
        <p:nvSpPr>
          <p:cNvPr id="25" name="TextBox 24"/>
          <p:cNvSpPr txBox="1"/>
          <p:nvPr/>
        </p:nvSpPr>
        <p:spPr>
          <a:xfrm>
            <a:off x="945010" y="2622477"/>
            <a:ext cx="1332416" cy="400110"/>
          </a:xfrm>
          <a:prstGeom prst="rect">
            <a:avLst/>
          </a:prstGeom>
          <a:noFill/>
        </p:spPr>
        <p:txBody>
          <a:bodyPr wrap="none" rtlCol="0">
            <a:spAutoFit/>
          </a:bodyPr>
          <a:lstStyle/>
          <a:p>
            <a:r>
              <a:rPr lang="en-US" sz="2000" dirty="0">
                <a:latin typeface="+mn-lt"/>
              </a:rPr>
              <a:t>0.001-0.01%</a:t>
            </a:r>
            <a:endParaRPr lang="en-US" sz="2000" dirty="0" smtClean="0">
              <a:latin typeface="+mn-lt"/>
            </a:endParaRPr>
          </a:p>
        </p:txBody>
      </p:sp>
      <p:sp>
        <p:nvSpPr>
          <p:cNvPr id="26" name="TextBox 25"/>
          <p:cNvSpPr txBox="1"/>
          <p:nvPr/>
        </p:nvSpPr>
        <p:spPr>
          <a:xfrm>
            <a:off x="945010" y="3085622"/>
            <a:ext cx="1042273" cy="400110"/>
          </a:xfrm>
          <a:prstGeom prst="rect">
            <a:avLst/>
          </a:prstGeom>
          <a:noFill/>
        </p:spPr>
        <p:txBody>
          <a:bodyPr wrap="none" rtlCol="0">
            <a:spAutoFit/>
          </a:bodyPr>
          <a:lstStyle/>
          <a:p>
            <a:r>
              <a:rPr lang="en-US" sz="2000" dirty="0">
                <a:latin typeface="+mn-lt"/>
              </a:rPr>
              <a:t>&lt; 0.001%</a:t>
            </a:r>
            <a:endParaRPr lang="en-US" sz="2000" dirty="0" smtClean="0">
              <a:latin typeface="+mn-lt"/>
            </a:endParaRPr>
          </a:p>
        </p:txBody>
      </p:sp>
    </p:spTree>
    <p:extLst>
      <p:ext uri="{BB962C8B-B14F-4D97-AF65-F5344CB8AC3E}">
        <p14:creationId xmlns:p14="http://schemas.microsoft.com/office/powerpoint/2010/main" val="28524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latin typeface="Cambria" pitchFamily="18" charset="0"/>
              </a:rPr>
              <a:t>Learning Objective:</a:t>
            </a:r>
            <a:endParaRPr lang="en-US" dirty="0"/>
          </a:p>
        </p:txBody>
      </p:sp>
      <p:sp>
        <p:nvSpPr>
          <p:cNvPr id="10" name="Content Placeholder 9"/>
          <p:cNvSpPr>
            <a:spLocks noGrp="1"/>
          </p:cNvSpPr>
          <p:nvPr>
            <p:ph idx="1"/>
          </p:nvPr>
        </p:nvSpPr>
        <p:spPr>
          <a:xfrm>
            <a:off x="0" y="533400"/>
            <a:ext cx="9144000" cy="1200803"/>
          </a:xfrm>
        </p:spPr>
        <p:txBody>
          <a:bodyPr/>
          <a:lstStyle/>
          <a:p>
            <a:r>
              <a:rPr lang="en-US" dirty="0" smtClean="0">
                <a:latin typeface="Cambria" pitchFamily="18" charset="0"/>
              </a:rPr>
              <a:t>Identify functional groups that are present in a given biomolecule.</a:t>
            </a:r>
          </a:p>
        </p:txBody>
      </p:sp>
      <p:sp>
        <p:nvSpPr>
          <p:cNvPr id="5" name="Text Placeholder 4"/>
          <p:cNvSpPr>
            <a:spLocks noGrp="1"/>
          </p:cNvSpPr>
          <p:nvPr>
            <p:ph type="body" sz="quarter" idx="13"/>
          </p:nvPr>
        </p:nvSpPr>
        <p:spPr>
          <a:xfrm>
            <a:off x="0" y="6457890"/>
            <a:ext cx="184702" cy="397172"/>
          </a:xfrm>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lass,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inux Libertine">
      <a:majorFont>
        <a:latin typeface="Linux Libertine O"/>
        <a:ea typeface=""/>
        <a:cs typeface=""/>
      </a:majorFont>
      <a:minorFont>
        <a:latin typeface="Linux Libertine 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3200" dirty="0"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 black</Template>
  <TotalTime>27116</TotalTime>
  <Words>2239</Words>
  <Application>Microsoft Office PowerPoint</Application>
  <PresentationFormat>On-screen Show (4:3)</PresentationFormat>
  <Paragraphs>863</Paragraphs>
  <Slides>60</Slides>
  <Notes>44</Notes>
  <HiddenSlides>2</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Class, black</vt:lpstr>
      <vt:lpstr>PowerPoint Presentation</vt:lpstr>
      <vt:lpstr>About this Presentation</vt:lpstr>
      <vt:lpstr>Chapter 1, The Chemical Basis of Life</vt:lpstr>
      <vt:lpstr>Chapter 1: The Chemical Basis of Life</vt:lpstr>
      <vt:lpstr>Chapter 1: The Chemical Basis of Life</vt:lpstr>
      <vt:lpstr>Levels of organization in living organisms</vt:lpstr>
      <vt:lpstr>Chapter 1: The Chemical Basis of Life</vt:lpstr>
      <vt:lpstr>Chemical Composition of the  Human Body by Mass</vt:lpstr>
      <vt:lpstr>Learning Objective:</vt:lpstr>
      <vt:lpstr>Functional groups common in biochemistry</vt:lpstr>
      <vt:lpstr>Functional groups common in biochemistry</vt:lpstr>
      <vt:lpstr>Functional groups common in biochemistry</vt:lpstr>
      <vt:lpstr>Functional groups common in biochemistry</vt:lpstr>
      <vt:lpstr>Functional groups common in biochemistry</vt:lpstr>
      <vt:lpstr>Functional groups common in biochemistry</vt:lpstr>
      <vt:lpstr>Functional groups common in biochemistry</vt:lpstr>
      <vt:lpstr>Functional groups common in biochemistry</vt:lpstr>
      <vt:lpstr>Functional groups common in biochemistry</vt:lpstr>
      <vt:lpstr>Learning Objective:</vt:lpstr>
      <vt:lpstr>Nucleotide</vt:lpstr>
      <vt:lpstr>Lipids: not very soluble in water; largely hydrocarbon</vt:lpstr>
      <vt:lpstr>Learning Objective:</vt:lpstr>
      <vt:lpstr>Formation of polymers from monomers</vt:lpstr>
      <vt:lpstr>Functions of biopolymers</vt:lpstr>
      <vt:lpstr>Learning Objective:</vt:lpstr>
      <vt:lpstr>The three kinds of biological polymers</vt:lpstr>
      <vt:lpstr>Structure of human endothelin</vt:lpstr>
      <vt:lpstr>The three kinds of biological polymers</vt:lpstr>
      <vt:lpstr>Structure of the nucleic acid UUCGCG</vt:lpstr>
      <vt:lpstr>The three kinds of biological polymers</vt:lpstr>
      <vt:lpstr>Polysaccharides</vt:lpstr>
      <vt:lpstr>Chapter 1: The Chemical Basis of Life</vt:lpstr>
      <vt:lpstr>Learning Objective:</vt:lpstr>
      <vt:lpstr>Reduction and reoxidation of carbon compounds</vt:lpstr>
      <vt:lpstr>Oxidation states of carbon</vt:lpstr>
      <vt:lpstr>Oxidation states of carbon</vt:lpstr>
      <vt:lpstr>Reduction and reoxidation of carbon compounds</vt:lpstr>
      <vt:lpstr>Learning Objective:</vt:lpstr>
      <vt:lpstr>Entropy:  number of arrangements</vt:lpstr>
      <vt:lpstr>Learning Objective:</vt:lpstr>
      <vt:lpstr>Learning Objective:</vt:lpstr>
      <vt:lpstr>Sample Calculation 1-1</vt:lpstr>
      <vt:lpstr>Reduction and reoxidation of carbon compounds</vt:lpstr>
      <vt:lpstr>Chapter 1: The Chemical Basis of Life</vt:lpstr>
      <vt:lpstr>Learning Objective:</vt:lpstr>
      <vt:lpstr>Prokaryotic cells:  Escherichia coli</vt:lpstr>
      <vt:lpstr>A eukaryotic cell</vt:lpstr>
      <vt:lpstr>Learning Objective:</vt:lpstr>
      <vt:lpstr>Possible origin of eukaryotic cells (endosymbiotic theory) </vt:lpstr>
      <vt:lpstr>Learning Objective:</vt:lpstr>
      <vt:lpstr>Phylogenetic Tree of Life</vt:lpstr>
      <vt:lpstr>Evolutionary tree based  on nucleotide sequences</vt:lpstr>
      <vt:lpstr>Evidence for a common ancestor</vt:lpstr>
      <vt:lpstr>Learning Objective:</vt:lpstr>
      <vt:lpstr>Laboratory synthesis of amino acids</vt:lpstr>
      <vt:lpstr>Synthesis of acetic acid</vt:lpstr>
      <vt:lpstr>Blacksmoker in the  Atlantic Ocean </vt:lpstr>
      <vt:lpstr>Black Smoker in the Pacific Ocean </vt:lpstr>
      <vt:lpstr>Possible mechanism for replication of a primitive  RNA molecule on clay</vt:lpstr>
      <vt:lpstr>Cyanobacteria</vt:lpstr>
    </vt:vector>
  </TitlesOfParts>
  <Company>Troy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The Chemical Basis of Life</dc:title>
  <dc:creator>Christopher King</dc:creator>
  <cp:lastModifiedBy> </cp:lastModifiedBy>
  <cp:revision>408</cp:revision>
  <dcterms:created xsi:type="dcterms:W3CDTF">2007-08-15T13:37:30Z</dcterms:created>
  <dcterms:modified xsi:type="dcterms:W3CDTF">2012-09-11T15:52:07Z</dcterms:modified>
</cp:coreProperties>
</file>